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high_detail_futuristic_abstract_tech_illustratio_dark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5" name="Image 1" descr="/mnt/data/tracopus_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411480"/>
            <a:ext cx="2487168" cy="53035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94360" y="1207008"/>
            <a:ext cx="6309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Work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Intelligence Platform</a:t>
            </a:r>
            <a:endParaRPr lang="en-US" sz="4000" dirty="0"/>
          </a:p>
        </p:txBody>
      </p:sp>
      <p:sp>
        <p:nvSpPr>
          <p:cNvPr id="7" name="Shape 3"/>
          <p:cNvSpPr/>
          <p:nvPr/>
        </p:nvSpPr>
        <p:spPr>
          <a:xfrm>
            <a:off x="612648" y="2395728"/>
            <a:ext cx="2926080" cy="0"/>
          </a:xfrm>
          <a:prstGeom prst="line">
            <a:avLst/>
          </a:prstGeom>
          <a:noFill/>
          <a:ln w="25400">
            <a:solidFill>
              <a:srgbClr val="D8B365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621792" y="2651760"/>
            <a:ext cx="5669280" cy="7132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7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Unify People, Projects, Resources, Payroll, Finance, Governance, and AI Intelligence in one enterprise operating platform.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621792" y="3566160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D8B36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Platform. Complete Enterprise Execution.</a:t>
            </a:r>
            <a:endParaRPr lang="en-US" sz="2000" dirty="0"/>
          </a:p>
        </p:txBody>
      </p:sp>
      <p:sp>
        <p:nvSpPr>
          <p:cNvPr id="10" name="Shape 6"/>
          <p:cNvSpPr/>
          <p:nvPr/>
        </p:nvSpPr>
        <p:spPr>
          <a:xfrm>
            <a:off x="621792" y="5230368"/>
            <a:ext cx="2468880" cy="749808"/>
          </a:xfrm>
          <a:prstGeom prst="roundRect">
            <a:avLst>
              <a:gd name="adj" fmla="val 9756"/>
            </a:avLst>
          </a:prstGeom>
          <a:solidFill>
            <a:srgbClr val="0D223E">
              <a:alpha val="82000"/>
            </a:srgbClr>
          </a:solidFill>
          <a:ln w="12700">
            <a:solidFill>
              <a:srgbClr val="D8B365">
                <a:alpha val="45000"/>
              </a:srgbClr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31520" y="5340096"/>
            <a:ext cx="22494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D8B36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 → Revenue</a:t>
            </a:r>
            <a:endParaRPr lang="en-US" sz="1900" dirty="0"/>
          </a:p>
        </p:txBody>
      </p:sp>
      <p:sp>
        <p:nvSpPr>
          <p:cNvPr id="12" name="Text 8"/>
          <p:cNvSpPr/>
          <p:nvPr/>
        </p:nvSpPr>
        <p:spPr>
          <a:xfrm>
            <a:off x="731520" y="5660136"/>
            <a:ext cx="224942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8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Connected operating model</a:t>
            </a:r>
            <a:endParaRPr lang="en-US" sz="780" dirty="0"/>
          </a:p>
        </p:txBody>
      </p:sp>
      <p:sp>
        <p:nvSpPr>
          <p:cNvPr id="13" name="Shape 9"/>
          <p:cNvSpPr/>
          <p:nvPr/>
        </p:nvSpPr>
        <p:spPr>
          <a:xfrm>
            <a:off x="3255264" y="5230368"/>
            <a:ext cx="2468880" cy="749808"/>
          </a:xfrm>
          <a:prstGeom prst="roundRect">
            <a:avLst>
              <a:gd name="adj" fmla="val 9756"/>
            </a:avLst>
          </a:prstGeom>
          <a:solidFill>
            <a:srgbClr val="0D223E">
              <a:alpha val="82000"/>
            </a:srgbClr>
          </a:solidFill>
          <a:ln w="12700">
            <a:solidFill>
              <a:srgbClr val="D8B365">
                <a:alpha val="45000"/>
              </a:srgbClr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3364992" y="5340096"/>
            <a:ext cx="22494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6DCF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Control</a:t>
            </a:r>
            <a:endParaRPr lang="en-US" sz="1900" dirty="0"/>
          </a:p>
        </p:txBody>
      </p:sp>
      <p:sp>
        <p:nvSpPr>
          <p:cNvPr id="15" name="Text 11"/>
          <p:cNvSpPr/>
          <p:nvPr/>
        </p:nvSpPr>
        <p:spPr>
          <a:xfrm>
            <a:off x="3364992" y="5660136"/>
            <a:ext cx="224942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8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Buyer-ready view</a:t>
            </a:r>
            <a:endParaRPr lang="en-US" sz="780" dirty="0"/>
          </a:p>
        </p:txBody>
      </p:sp>
      <p:sp>
        <p:nvSpPr>
          <p:cNvPr id="16" name="Text 12"/>
          <p:cNvSpPr/>
          <p:nvPr/>
        </p:nvSpPr>
        <p:spPr>
          <a:xfrm>
            <a:off x="9966960" y="635508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Sales Deck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4" name="Image 0" descr="/mnt/data/tracopus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310896"/>
            <a:ext cx="1261872" cy="274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66928" y="850392"/>
            <a:ext cx="7726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Enterprise Execution Gap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76072" y="1353312"/>
            <a:ext cx="5212080" cy="0"/>
          </a:xfrm>
          <a:prstGeom prst="line">
            <a:avLst/>
          </a:prstGeom>
          <a:noFill/>
          <a:ln w="12700">
            <a:solidFill>
              <a:srgbClr val="D8B365">
                <a:alpha val="9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85216" y="148132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High-growth organizations often operate across fragmented systems that cannot explain the full path from workforce capacity to delivery, cost, payroll, and revenue.</a:t>
            </a:r>
            <a:endParaRPr lang="en-US" sz="1470" dirty="0"/>
          </a:p>
        </p:txBody>
      </p:sp>
      <p:sp>
        <p:nvSpPr>
          <p:cNvPr id="8" name="Shape 5"/>
          <p:cNvSpPr/>
          <p:nvPr/>
        </p:nvSpPr>
        <p:spPr>
          <a:xfrm>
            <a:off x="685800" y="1965960"/>
            <a:ext cx="1874520" cy="658368"/>
          </a:xfrm>
          <a:prstGeom prst="roundRect">
            <a:avLst>
              <a:gd name="adj" fmla="val 11111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02996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👥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1069848" y="2057400"/>
            <a:ext cx="1417320" cy="4937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HRMS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2834640" y="1965960"/>
            <a:ext cx="1874520" cy="658368"/>
          </a:xfrm>
          <a:prstGeom prst="roundRect">
            <a:avLst>
              <a:gd name="adj" fmla="val 11111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880360" y="202996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📁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218688" y="2057400"/>
            <a:ext cx="1417320" cy="4937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Projects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4983480" y="1965960"/>
            <a:ext cx="1874520" cy="658368"/>
          </a:xfrm>
          <a:prstGeom prst="roundRect">
            <a:avLst>
              <a:gd name="adj" fmla="val 11111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029200" y="202996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📊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367528" y="2057400"/>
            <a:ext cx="1417320" cy="4937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Resources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132320" y="1965960"/>
            <a:ext cx="1874520" cy="658368"/>
          </a:xfrm>
          <a:prstGeom prst="roundRect">
            <a:avLst>
              <a:gd name="adj" fmla="val 11111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178040" y="202996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💰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7516368" y="2057400"/>
            <a:ext cx="1417320" cy="4937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Payroll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9281160" y="1965960"/>
            <a:ext cx="1874520" cy="658368"/>
          </a:xfrm>
          <a:prstGeom prst="roundRect">
            <a:avLst>
              <a:gd name="adj" fmla="val 11111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326880" y="202996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📈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9665208" y="2057400"/>
            <a:ext cx="1417320" cy="4937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Finance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1417320" y="3337560"/>
            <a:ext cx="2194560" cy="658368"/>
          </a:xfrm>
          <a:prstGeom prst="roundRect">
            <a:avLst>
              <a:gd name="adj" fmla="val 11111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463040" y="340156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1801368" y="3429000"/>
            <a:ext cx="1737360" cy="4937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Approvals</a:t>
            </a:r>
            <a:endParaRPr lang="en-US" sz="1150" dirty="0"/>
          </a:p>
        </p:txBody>
      </p:sp>
      <p:sp>
        <p:nvSpPr>
          <p:cNvPr id="26" name="Shape 23"/>
          <p:cNvSpPr/>
          <p:nvPr/>
        </p:nvSpPr>
        <p:spPr>
          <a:xfrm>
            <a:off x="4434840" y="3337560"/>
            <a:ext cx="2194560" cy="658368"/>
          </a:xfrm>
          <a:prstGeom prst="roundRect">
            <a:avLst>
              <a:gd name="adj" fmla="val 11111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480560" y="340156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▥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4818888" y="3429000"/>
            <a:ext cx="1737360" cy="4937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Reporting</a:t>
            </a:r>
            <a:endParaRPr lang="en-US" sz="1150" dirty="0"/>
          </a:p>
        </p:txBody>
      </p:sp>
      <p:sp>
        <p:nvSpPr>
          <p:cNvPr id="29" name="Shape 26"/>
          <p:cNvSpPr/>
          <p:nvPr/>
        </p:nvSpPr>
        <p:spPr>
          <a:xfrm>
            <a:off x="7452360" y="3337560"/>
            <a:ext cx="2194560" cy="658368"/>
          </a:xfrm>
          <a:prstGeom prst="roundRect">
            <a:avLst>
              <a:gd name="adj" fmla="val 11111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498080" y="340156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✦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7836408" y="3429000"/>
            <a:ext cx="1737360" cy="4937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/ Insights</a:t>
            </a:r>
            <a:endParaRPr lang="en-US" sz="1150" dirty="0"/>
          </a:p>
        </p:txBody>
      </p:sp>
      <p:sp>
        <p:nvSpPr>
          <p:cNvPr id="32" name="Shape 29"/>
          <p:cNvSpPr/>
          <p:nvPr/>
        </p:nvSpPr>
        <p:spPr>
          <a:xfrm>
            <a:off x="1005840" y="4736592"/>
            <a:ext cx="10149840" cy="749808"/>
          </a:xfrm>
          <a:prstGeom prst="roundRect">
            <a:avLst>
              <a:gd name="adj" fmla="val 9756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D8B365">
                <a:alpha val="65000"/>
              </a:srgbClr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8000"/>
              </a:srgbClr>
            </a:outerShdw>
          </a:effectLst>
        </p:spPr>
      </p:sp>
      <p:sp>
        <p:nvSpPr>
          <p:cNvPr id="33" name="Text 30"/>
          <p:cNvSpPr/>
          <p:nvPr/>
        </p:nvSpPr>
        <p:spPr>
          <a:xfrm>
            <a:off x="1234440" y="4965192"/>
            <a:ext cx="9692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Result: duplicated data, delayed approvals, payroll blockers, project risk blind spots, and weak executive visibility.</a:t>
            </a:r>
            <a:endParaRPr lang="en-US" sz="1750" dirty="0"/>
          </a:p>
        </p:txBody>
      </p:sp>
      <p:sp>
        <p:nvSpPr>
          <p:cNvPr id="34" name="Shape 31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35" name="Image 1" descr="/mnt/data/tracopus_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36" name="Text 32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37" name="Text 33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2/25</a:t>
            </a:r>
            <a:endParaRPr lang="en-US" sz="8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futuristic_3d_digital_illustration_cg_dark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5" name="Image 1" descr="/mnt/data/tracopus_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310896"/>
            <a:ext cx="1261872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66928" y="850392"/>
            <a:ext cx="7726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Tracopus Connects the Enterprise Operating Model</a:t>
            </a:r>
            <a:endParaRPr lang="en-US" sz="3000" dirty="0"/>
          </a:p>
        </p:txBody>
      </p:sp>
      <p:sp>
        <p:nvSpPr>
          <p:cNvPr id="7" name="Shape 3"/>
          <p:cNvSpPr/>
          <p:nvPr/>
        </p:nvSpPr>
        <p:spPr>
          <a:xfrm>
            <a:off x="576072" y="1353312"/>
            <a:ext cx="5212080" cy="0"/>
          </a:xfrm>
          <a:prstGeom prst="line">
            <a:avLst/>
          </a:prstGeom>
          <a:noFill/>
          <a:ln w="12700">
            <a:solidFill>
              <a:srgbClr val="D8B365">
                <a:alpha val="95000"/>
              </a:srgbClr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585216" y="148132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single system of execution that links workforce operations, delivery planning, resource capacity, payroll readiness, financial controls, governance, analytics, and AI.</a:t>
            </a:r>
            <a:endParaRPr lang="en-US" sz="1470" dirty="0"/>
          </a:p>
        </p:txBody>
      </p:sp>
      <p:sp>
        <p:nvSpPr>
          <p:cNvPr id="9" name="Shape 5"/>
          <p:cNvSpPr/>
          <p:nvPr/>
        </p:nvSpPr>
        <p:spPr>
          <a:xfrm>
            <a:off x="685800" y="4434840"/>
            <a:ext cx="1417320" cy="658368"/>
          </a:xfrm>
          <a:prstGeom prst="roundRect">
            <a:avLst>
              <a:gd name="adj" fmla="val 11111"/>
            </a:avLst>
          </a:prstGeom>
          <a:solidFill>
            <a:srgbClr val="0A1B34">
              <a:alpha val="93000"/>
            </a:srgbClr>
          </a:solidFill>
          <a:ln w="12700">
            <a:solidFill>
              <a:srgbClr val="D8B365">
                <a:alpha val="70000"/>
              </a:srgbClr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58952" y="4663440"/>
            <a:ext cx="12710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Work</a:t>
            </a:r>
            <a:endParaRPr lang="en-US" sz="960" dirty="0"/>
          </a:p>
        </p:txBody>
      </p:sp>
      <p:sp>
        <p:nvSpPr>
          <p:cNvPr id="11" name="Shape 7"/>
          <p:cNvSpPr/>
          <p:nvPr/>
        </p:nvSpPr>
        <p:spPr>
          <a:xfrm>
            <a:off x="2112264" y="4764024"/>
            <a:ext cx="320040" cy="0"/>
          </a:xfrm>
          <a:prstGeom prst="line">
            <a:avLst/>
          </a:prstGeom>
          <a:noFill/>
          <a:ln w="15240">
            <a:solidFill>
              <a:srgbClr val="D8B365"/>
            </a:solidFill>
            <a:prstDash val="solid"/>
            <a:tailEnd type="triangle"/>
          </a:ln>
        </p:spPr>
      </p:sp>
      <p:sp>
        <p:nvSpPr>
          <p:cNvPr id="12" name="Shape 8"/>
          <p:cNvSpPr/>
          <p:nvPr/>
        </p:nvSpPr>
        <p:spPr>
          <a:xfrm>
            <a:off x="2331720" y="4434840"/>
            <a:ext cx="1417320" cy="658368"/>
          </a:xfrm>
          <a:prstGeom prst="roundRect">
            <a:avLst>
              <a:gd name="adj" fmla="val 11111"/>
            </a:avLst>
          </a:prstGeom>
          <a:solidFill>
            <a:srgbClr val="0A1B34">
              <a:alpha val="93000"/>
            </a:srgbClr>
          </a:solidFill>
          <a:ln w="12700">
            <a:solidFill>
              <a:srgbClr val="D8B365">
                <a:alpha val="70000"/>
              </a:srgbClr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2404872" y="4663440"/>
            <a:ext cx="12710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Staff Work</a:t>
            </a:r>
            <a:endParaRPr lang="en-US" sz="960" dirty="0"/>
          </a:p>
        </p:txBody>
      </p:sp>
      <p:sp>
        <p:nvSpPr>
          <p:cNvPr id="14" name="Shape 10"/>
          <p:cNvSpPr/>
          <p:nvPr/>
        </p:nvSpPr>
        <p:spPr>
          <a:xfrm>
            <a:off x="3758184" y="4764024"/>
            <a:ext cx="320040" cy="0"/>
          </a:xfrm>
          <a:prstGeom prst="line">
            <a:avLst/>
          </a:prstGeom>
          <a:noFill/>
          <a:ln w="15240">
            <a:solidFill>
              <a:srgbClr val="D8B365"/>
            </a:solidFill>
            <a:prstDash val="solid"/>
            <a:tailEnd type="triangle"/>
          </a:ln>
        </p:spPr>
      </p:sp>
      <p:sp>
        <p:nvSpPr>
          <p:cNvPr id="15" name="Shape 11"/>
          <p:cNvSpPr/>
          <p:nvPr/>
        </p:nvSpPr>
        <p:spPr>
          <a:xfrm>
            <a:off x="3977640" y="4434840"/>
            <a:ext cx="1417320" cy="658368"/>
          </a:xfrm>
          <a:prstGeom prst="roundRect">
            <a:avLst>
              <a:gd name="adj" fmla="val 11111"/>
            </a:avLst>
          </a:prstGeom>
          <a:solidFill>
            <a:srgbClr val="0A1B34">
              <a:alpha val="93000"/>
            </a:srgbClr>
          </a:solidFill>
          <a:ln w="12700">
            <a:solidFill>
              <a:srgbClr val="D8B365">
                <a:alpha val="70000"/>
              </a:srgbClr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4050792" y="4663440"/>
            <a:ext cx="12710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Execute Work</a:t>
            </a:r>
            <a:endParaRPr lang="en-US" sz="960" dirty="0"/>
          </a:p>
        </p:txBody>
      </p:sp>
      <p:sp>
        <p:nvSpPr>
          <p:cNvPr id="17" name="Shape 13"/>
          <p:cNvSpPr/>
          <p:nvPr/>
        </p:nvSpPr>
        <p:spPr>
          <a:xfrm>
            <a:off x="5404104" y="4764024"/>
            <a:ext cx="320040" cy="0"/>
          </a:xfrm>
          <a:prstGeom prst="line">
            <a:avLst/>
          </a:prstGeom>
          <a:noFill/>
          <a:ln w="15240">
            <a:solidFill>
              <a:srgbClr val="D8B365"/>
            </a:solidFill>
            <a:prstDash val="solid"/>
            <a:tailEnd type="triangle"/>
          </a:ln>
        </p:spPr>
      </p:sp>
      <p:sp>
        <p:nvSpPr>
          <p:cNvPr id="18" name="Shape 14"/>
          <p:cNvSpPr/>
          <p:nvPr/>
        </p:nvSpPr>
        <p:spPr>
          <a:xfrm>
            <a:off x="5623560" y="4434840"/>
            <a:ext cx="1417320" cy="658368"/>
          </a:xfrm>
          <a:prstGeom prst="roundRect">
            <a:avLst>
              <a:gd name="adj" fmla="val 11111"/>
            </a:avLst>
          </a:prstGeom>
          <a:solidFill>
            <a:srgbClr val="0A1B34">
              <a:alpha val="93000"/>
            </a:srgbClr>
          </a:solidFill>
          <a:ln w="12700">
            <a:solidFill>
              <a:srgbClr val="D8B365">
                <a:alpha val="70000"/>
              </a:srgbClr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696712" y="4663440"/>
            <a:ext cx="12710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Time</a:t>
            </a:r>
            <a:endParaRPr lang="en-US" sz="960" dirty="0"/>
          </a:p>
        </p:txBody>
      </p:sp>
      <p:sp>
        <p:nvSpPr>
          <p:cNvPr id="20" name="Shape 16"/>
          <p:cNvSpPr/>
          <p:nvPr/>
        </p:nvSpPr>
        <p:spPr>
          <a:xfrm>
            <a:off x="7050024" y="4764024"/>
            <a:ext cx="320040" cy="0"/>
          </a:xfrm>
          <a:prstGeom prst="line">
            <a:avLst/>
          </a:prstGeom>
          <a:noFill/>
          <a:ln w="15240">
            <a:solidFill>
              <a:srgbClr val="D8B365"/>
            </a:solidFill>
            <a:prstDash val="solid"/>
            <a:tailEnd type="triangle"/>
          </a:ln>
        </p:spPr>
      </p:sp>
      <p:sp>
        <p:nvSpPr>
          <p:cNvPr id="21" name="Shape 17"/>
          <p:cNvSpPr/>
          <p:nvPr/>
        </p:nvSpPr>
        <p:spPr>
          <a:xfrm>
            <a:off x="7269480" y="4434840"/>
            <a:ext cx="1417320" cy="658368"/>
          </a:xfrm>
          <a:prstGeom prst="roundRect">
            <a:avLst>
              <a:gd name="adj" fmla="val 11111"/>
            </a:avLst>
          </a:prstGeom>
          <a:solidFill>
            <a:srgbClr val="0A1B34">
              <a:alpha val="93000"/>
            </a:srgbClr>
          </a:solidFill>
          <a:ln w="12700">
            <a:solidFill>
              <a:srgbClr val="D8B365">
                <a:alpha val="70000"/>
              </a:srgbClr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7342632" y="4663440"/>
            <a:ext cx="12710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Run Payroll</a:t>
            </a:r>
            <a:endParaRPr lang="en-US" sz="960" dirty="0"/>
          </a:p>
        </p:txBody>
      </p:sp>
      <p:sp>
        <p:nvSpPr>
          <p:cNvPr id="23" name="Shape 19"/>
          <p:cNvSpPr/>
          <p:nvPr/>
        </p:nvSpPr>
        <p:spPr>
          <a:xfrm>
            <a:off x="8695944" y="4764024"/>
            <a:ext cx="320040" cy="0"/>
          </a:xfrm>
          <a:prstGeom prst="line">
            <a:avLst/>
          </a:prstGeom>
          <a:noFill/>
          <a:ln w="15240">
            <a:solidFill>
              <a:srgbClr val="D8B365"/>
            </a:solidFill>
            <a:prstDash val="solid"/>
            <a:tailEnd type="triangle"/>
          </a:ln>
        </p:spPr>
      </p:sp>
      <p:sp>
        <p:nvSpPr>
          <p:cNvPr id="24" name="Shape 20"/>
          <p:cNvSpPr/>
          <p:nvPr/>
        </p:nvSpPr>
        <p:spPr>
          <a:xfrm>
            <a:off x="8915400" y="4434840"/>
            <a:ext cx="1417320" cy="658368"/>
          </a:xfrm>
          <a:prstGeom prst="roundRect">
            <a:avLst>
              <a:gd name="adj" fmla="val 11111"/>
            </a:avLst>
          </a:prstGeom>
          <a:solidFill>
            <a:srgbClr val="0A1B34">
              <a:alpha val="93000"/>
            </a:srgbClr>
          </a:solidFill>
          <a:ln w="12700">
            <a:solidFill>
              <a:srgbClr val="D8B365">
                <a:alpha val="70000"/>
              </a:srgbClr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8988552" y="4663440"/>
            <a:ext cx="12710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Bill Revenue</a:t>
            </a:r>
            <a:endParaRPr lang="en-US" sz="960" dirty="0"/>
          </a:p>
        </p:txBody>
      </p:sp>
      <p:sp>
        <p:nvSpPr>
          <p:cNvPr id="26" name="Shape 22"/>
          <p:cNvSpPr/>
          <p:nvPr/>
        </p:nvSpPr>
        <p:spPr>
          <a:xfrm>
            <a:off x="10341864" y="4764024"/>
            <a:ext cx="320040" cy="0"/>
          </a:xfrm>
          <a:prstGeom prst="line">
            <a:avLst/>
          </a:prstGeom>
          <a:noFill/>
          <a:ln w="15240">
            <a:solidFill>
              <a:srgbClr val="D8B365"/>
            </a:solidFill>
            <a:prstDash val="solid"/>
            <a:tailEnd type="triangle"/>
          </a:ln>
        </p:spPr>
      </p:sp>
      <p:sp>
        <p:nvSpPr>
          <p:cNvPr id="27" name="Shape 23"/>
          <p:cNvSpPr/>
          <p:nvPr/>
        </p:nvSpPr>
        <p:spPr>
          <a:xfrm>
            <a:off x="10561320" y="4434840"/>
            <a:ext cx="1417320" cy="658368"/>
          </a:xfrm>
          <a:prstGeom prst="roundRect">
            <a:avLst>
              <a:gd name="adj" fmla="val 11111"/>
            </a:avLst>
          </a:prstGeom>
          <a:solidFill>
            <a:srgbClr val="0A1B34">
              <a:alpha val="93000"/>
            </a:srgbClr>
          </a:solidFill>
          <a:ln w="12700">
            <a:solidFill>
              <a:srgbClr val="D8B365">
                <a:alpha val="70000"/>
              </a:srgbClr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10634472" y="4663440"/>
            <a:ext cx="12710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Generate Intelligence</a:t>
            </a:r>
            <a:endParaRPr lang="en-US" sz="960" dirty="0"/>
          </a:p>
        </p:txBody>
      </p:sp>
      <p:sp>
        <p:nvSpPr>
          <p:cNvPr id="29" name="Shape 25"/>
          <p:cNvSpPr/>
          <p:nvPr/>
        </p:nvSpPr>
        <p:spPr>
          <a:xfrm>
            <a:off x="731520" y="2057400"/>
            <a:ext cx="3749040" cy="1280160"/>
          </a:xfrm>
          <a:prstGeom prst="roundRect">
            <a:avLst>
              <a:gd name="adj" fmla="val 5714"/>
            </a:avLst>
          </a:prstGeom>
          <a:solidFill>
            <a:srgbClr val="0D223E">
              <a:alpha val="80000"/>
            </a:srgbClr>
          </a:solidFill>
          <a:ln w="12700">
            <a:solidFill>
              <a:srgbClr val="D8B365">
                <a:alpha val="50000"/>
              </a:srgbClr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8000"/>
              </a:srgbClr>
            </a:outerShdw>
          </a:effectLst>
        </p:spPr>
      </p:sp>
      <p:sp>
        <p:nvSpPr>
          <p:cNvPr id="30" name="Text 26"/>
          <p:cNvSpPr/>
          <p:nvPr/>
        </p:nvSpPr>
        <p:spPr>
          <a:xfrm>
            <a:off x="960120" y="2313432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D8B36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Work Intelligence</a:t>
            </a:r>
            <a:endParaRPr lang="en-US" sz="2200" dirty="0"/>
          </a:p>
        </p:txBody>
      </p:sp>
      <p:sp>
        <p:nvSpPr>
          <p:cNvPr id="31" name="Text 27"/>
          <p:cNvSpPr/>
          <p:nvPr/>
        </p:nvSpPr>
        <p:spPr>
          <a:xfrm>
            <a:off x="960120" y="2697480"/>
            <a:ext cx="3246120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connected operating layer for people, projects, resources, payroll, finance, governance, and AI.</a:t>
            </a:r>
            <a:endParaRPr lang="en-US" sz="1240" dirty="0"/>
          </a:p>
        </p:txBody>
      </p:sp>
      <p:sp>
        <p:nvSpPr>
          <p:cNvPr id="32" name="Shape 28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33" name="Image 2" descr="/mnt/data/tracopus_logo_transparen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34" name="Text 29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35" name="Text 30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3/25</a:t>
            </a:r>
            <a:endParaRPr lang="en-US" sz="8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4" name="Image 0" descr="/mnt/data/tracopus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310896"/>
            <a:ext cx="1261872" cy="274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66928" y="850392"/>
            <a:ext cx="7726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Platform. Complete Enterprise Execution.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76072" y="1353312"/>
            <a:ext cx="5212080" cy="0"/>
          </a:xfrm>
          <a:prstGeom prst="line">
            <a:avLst/>
          </a:prstGeom>
          <a:noFill/>
          <a:ln w="12700">
            <a:solidFill>
              <a:srgbClr val="D8B365">
                <a:alpha val="9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85216" y="148132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Tracopus brings together the capabilities normally split across HRMS, PSA, project management, payroll, finance, analytics, workflow, and AI platforms.</a:t>
            </a:r>
            <a:endParaRPr lang="en-US" sz="1470" dirty="0"/>
          </a:p>
        </p:txBody>
      </p:sp>
      <p:sp>
        <p:nvSpPr>
          <p:cNvPr id="8" name="Shape 5"/>
          <p:cNvSpPr/>
          <p:nvPr/>
        </p:nvSpPr>
        <p:spPr>
          <a:xfrm>
            <a:off x="685800" y="1993392"/>
            <a:ext cx="2542032" cy="768096"/>
          </a:xfrm>
          <a:prstGeom prst="roundRect">
            <a:avLst>
              <a:gd name="adj" fmla="val 9524"/>
            </a:avLst>
          </a:prstGeom>
          <a:solidFill>
            <a:srgbClr val="102846">
              <a:alpha val="92000"/>
            </a:srgbClr>
          </a:solidFill>
          <a:ln w="12700">
            <a:solidFill>
              <a:srgbClr val="D8B365">
                <a:alpha val="62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95528" y="2157984"/>
            <a:ext cx="329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⌂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216152" y="214884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Workspace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1216152" y="2423160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Daily command center</a:t>
            </a:r>
            <a:endParaRPr lang="en-US" sz="840" dirty="0"/>
          </a:p>
        </p:txBody>
      </p:sp>
      <p:sp>
        <p:nvSpPr>
          <p:cNvPr id="12" name="Shape 9"/>
          <p:cNvSpPr/>
          <p:nvPr/>
        </p:nvSpPr>
        <p:spPr>
          <a:xfrm>
            <a:off x="3566160" y="1993392"/>
            <a:ext cx="2542032" cy="768096"/>
          </a:xfrm>
          <a:prstGeom prst="roundRect">
            <a:avLst>
              <a:gd name="adj" fmla="val 9524"/>
            </a:avLst>
          </a:prstGeom>
          <a:solidFill>
            <a:srgbClr val="102846">
              <a:alpha val="92000"/>
            </a:srgbClr>
          </a:solidFill>
          <a:ln w="12700">
            <a:solidFill>
              <a:srgbClr val="D8B365">
                <a:alpha val="62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675888" y="2157984"/>
            <a:ext cx="329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👥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4096512" y="214884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096512" y="2423160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Employee lifecycle</a:t>
            </a:r>
            <a:endParaRPr lang="en-US" sz="840" dirty="0"/>
          </a:p>
        </p:txBody>
      </p:sp>
      <p:sp>
        <p:nvSpPr>
          <p:cNvPr id="16" name="Shape 13"/>
          <p:cNvSpPr/>
          <p:nvPr/>
        </p:nvSpPr>
        <p:spPr>
          <a:xfrm>
            <a:off x="6446520" y="1993392"/>
            <a:ext cx="2542032" cy="768096"/>
          </a:xfrm>
          <a:prstGeom prst="roundRect">
            <a:avLst>
              <a:gd name="adj" fmla="val 9524"/>
            </a:avLst>
          </a:prstGeom>
          <a:solidFill>
            <a:srgbClr val="102846">
              <a:alpha val="92000"/>
            </a:srgbClr>
          </a:solidFill>
          <a:ln w="12700">
            <a:solidFill>
              <a:srgbClr val="D8B365">
                <a:alpha val="6200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556248" y="2157984"/>
            <a:ext cx="329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▣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6976872" y="214884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Projects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6976872" y="2423160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Delivery execution</a:t>
            </a:r>
            <a:endParaRPr lang="en-US" sz="840" dirty="0"/>
          </a:p>
        </p:txBody>
      </p:sp>
      <p:sp>
        <p:nvSpPr>
          <p:cNvPr id="20" name="Shape 17"/>
          <p:cNvSpPr/>
          <p:nvPr/>
        </p:nvSpPr>
        <p:spPr>
          <a:xfrm>
            <a:off x="9326880" y="1993392"/>
            <a:ext cx="2542032" cy="768096"/>
          </a:xfrm>
          <a:prstGeom prst="roundRect">
            <a:avLst>
              <a:gd name="adj" fmla="val 9524"/>
            </a:avLst>
          </a:prstGeom>
          <a:solidFill>
            <a:srgbClr val="102846">
              <a:alpha val="92000"/>
            </a:srgbClr>
          </a:solidFill>
          <a:ln w="12700">
            <a:solidFill>
              <a:srgbClr val="D8B365">
                <a:alpha val="6200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436608" y="2157984"/>
            <a:ext cx="329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◉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9857232" y="214884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Resources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9857232" y="2423160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Capacity &amp; staffing</a:t>
            </a:r>
            <a:endParaRPr lang="en-US" sz="840" dirty="0"/>
          </a:p>
        </p:txBody>
      </p:sp>
      <p:sp>
        <p:nvSpPr>
          <p:cNvPr id="24" name="Shape 21"/>
          <p:cNvSpPr/>
          <p:nvPr/>
        </p:nvSpPr>
        <p:spPr>
          <a:xfrm>
            <a:off x="685800" y="3072384"/>
            <a:ext cx="2542032" cy="768096"/>
          </a:xfrm>
          <a:prstGeom prst="roundRect">
            <a:avLst>
              <a:gd name="adj" fmla="val 9524"/>
            </a:avLst>
          </a:prstGeom>
          <a:solidFill>
            <a:srgbClr val="102846">
              <a:alpha val="92000"/>
            </a:srgbClr>
          </a:solidFill>
          <a:ln w="12700">
            <a:solidFill>
              <a:srgbClr val="D8B365">
                <a:alpha val="6200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95528" y="3236976"/>
            <a:ext cx="329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1216152" y="3227832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Payroll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1216152" y="3502152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Pay runs &amp; paychecks</a:t>
            </a:r>
            <a:endParaRPr lang="en-US" sz="840" dirty="0"/>
          </a:p>
        </p:txBody>
      </p:sp>
      <p:sp>
        <p:nvSpPr>
          <p:cNvPr id="28" name="Shape 25"/>
          <p:cNvSpPr/>
          <p:nvPr/>
        </p:nvSpPr>
        <p:spPr>
          <a:xfrm>
            <a:off x="3566160" y="3072384"/>
            <a:ext cx="2542032" cy="768096"/>
          </a:xfrm>
          <a:prstGeom prst="roundRect">
            <a:avLst>
              <a:gd name="adj" fmla="val 9524"/>
            </a:avLst>
          </a:prstGeom>
          <a:solidFill>
            <a:srgbClr val="102846">
              <a:alpha val="92000"/>
            </a:srgbClr>
          </a:solidFill>
          <a:ln w="12700">
            <a:solidFill>
              <a:srgbClr val="D8B365">
                <a:alpha val="6200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3675888" y="3236976"/>
            <a:ext cx="329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▥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4096512" y="3227832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Finance</a:t>
            </a:r>
            <a:endParaRPr lang="en-US" sz="1400" dirty="0"/>
          </a:p>
        </p:txBody>
      </p:sp>
      <p:sp>
        <p:nvSpPr>
          <p:cNvPr id="31" name="Text 28"/>
          <p:cNvSpPr/>
          <p:nvPr/>
        </p:nvSpPr>
        <p:spPr>
          <a:xfrm>
            <a:off x="4096512" y="3502152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Billing &amp; revenue</a:t>
            </a:r>
            <a:endParaRPr lang="en-US" sz="840" dirty="0"/>
          </a:p>
        </p:txBody>
      </p:sp>
      <p:sp>
        <p:nvSpPr>
          <p:cNvPr id="32" name="Shape 29"/>
          <p:cNvSpPr/>
          <p:nvPr/>
        </p:nvSpPr>
        <p:spPr>
          <a:xfrm>
            <a:off x="6446520" y="3072384"/>
            <a:ext cx="2542032" cy="768096"/>
          </a:xfrm>
          <a:prstGeom prst="roundRect">
            <a:avLst>
              <a:gd name="adj" fmla="val 9524"/>
            </a:avLst>
          </a:prstGeom>
          <a:solidFill>
            <a:srgbClr val="102846">
              <a:alpha val="92000"/>
            </a:srgbClr>
          </a:solidFill>
          <a:ln w="12700">
            <a:solidFill>
              <a:srgbClr val="D8B365">
                <a:alpha val="6200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556248" y="3236976"/>
            <a:ext cx="329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★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6976872" y="3227832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Performance</a:t>
            </a:r>
            <a:endParaRPr lang="en-US" sz="1400" dirty="0"/>
          </a:p>
        </p:txBody>
      </p:sp>
      <p:sp>
        <p:nvSpPr>
          <p:cNvPr id="35" name="Text 32"/>
          <p:cNvSpPr/>
          <p:nvPr/>
        </p:nvSpPr>
        <p:spPr>
          <a:xfrm>
            <a:off x="6976872" y="3502152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Goals &amp; growth</a:t>
            </a:r>
            <a:endParaRPr lang="en-US" sz="840" dirty="0"/>
          </a:p>
        </p:txBody>
      </p:sp>
      <p:sp>
        <p:nvSpPr>
          <p:cNvPr id="36" name="Shape 33"/>
          <p:cNvSpPr/>
          <p:nvPr/>
        </p:nvSpPr>
        <p:spPr>
          <a:xfrm>
            <a:off x="9326880" y="3072384"/>
            <a:ext cx="2542032" cy="768096"/>
          </a:xfrm>
          <a:prstGeom prst="roundRect">
            <a:avLst>
              <a:gd name="adj" fmla="val 9524"/>
            </a:avLst>
          </a:prstGeom>
          <a:solidFill>
            <a:srgbClr val="102846">
              <a:alpha val="92000"/>
            </a:srgbClr>
          </a:solidFill>
          <a:ln w="12700">
            <a:solidFill>
              <a:srgbClr val="D8B365">
                <a:alpha val="6200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9436608" y="3236976"/>
            <a:ext cx="329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▤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9857232" y="3227832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Analytics</a:t>
            </a:r>
            <a:endParaRPr lang="en-US" sz="1400" dirty="0"/>
          </a:p>
        </p:txBody>
      </p:sp>
      <p:sp>
        <p:nvSpPr>
          <p:cNvPr id="39" name="Text 36"/>
          <p:cNvSpPr/>
          <p:nvPr/>
        </p:nvSpPr>
        <p:spPr>
          <a:xfrm>
            <a:off x="9857232" y="3502152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Reports &amp; dashboards</a:t>
            </a:r>
            <a:endParaRPr lang="en-US" sz="840" dirty="0"/>
          </a:p>
        </p:txBody>
      </p:sp>
      <p:sp>
        <p:nvSpPr>
          <p:cNvPr id="40" name="Shape 37"/>
          <p:cNvSpPr/>
          <p:nvPr/>
        </p:nvSpPr>
        <p:spPr>
          <a:xfrm>
            <a:off x="685800" y="4151376"/>
            <a:ext cx="2542032" cy="768096"/>
          </a:xfrm>
          <a:prstGeom prst="roundRect">
            <a:avLst>
              <a:gd name="adj" fmla="val 9524"/>
            </a:avLst>
          </a:prstGeom>
          <a:solidFill>
            <a:srgbClr val="102846">
              <a:alpha val="92000"/>
            </a:srgbClr>
          </a:solidFill>
          <a:ln w="12700">
            <a:solidFill>
              <a:srgbClr val="9F7AEA">
                <a:alpha val="6200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795528" y="4315968"/>
            <a:ext cx="329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F7A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✦</a:t>
            </a:r>
            <a:endParaRPr lang="en-US" sz="1600" dirty="0"/>
          </a:p>
        </p:txBody>
      </p:sp>
      <p:sp>
        <p:nvSpPr>
          <p:cNvPr id="42" name="Text 39"/>
          <p:cNvSpPr/>
          <p:nvPr/>
        </p:nvSpPr>
        <p:spPr>
          <a:xfrm>
            <a:off x="1216152" y="4306824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</a:t>
            </a:r>
            <a:endParaRPr lang="en-US" sz="1400" dirty="0"/>
          </a:p>
        </p:txBody>
      </p:sp>
      <p:sp>
        <p:nvSpPr>
          <p:cNvPr id="43" name="Text 40"/>
          <p:cNvSpPr/>
          <p:nvPr/>
        </p:nvSpPr>
        <p:spPr>
          <a:xfrm>
            <a:off x="1216152" y="4581144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Agentic insights</a:t>
            </a:r>
            <a:endParaRPr lang="en-US" sz="840" dirty="0"/>
          </a:p>
        </p:txBody>
      </p:sp>
      <p:sp>
        <p:nvSpPr>
          <p:cNvPr id="44" name="Shape 41"/>
          <p:cNvSpPr/>
          <p:nvPr/>
        </p:nvSpPr>
        <p:spPr>
          <a:xfrm>
            <a:off x="3566160" y="4151376"/>
            <a:ext cx="2542032" cy="768096"/>
          </a:xfrm>
          <a:prstGeom prst="roundRect">
            <a:avLst>
              <a:gd name="adj" fmla="val 9524"/>
            </a:avLst>
          </a:prstGeom>
          <a:solidFill>
            <a:srgbClr val="102846">
              <a:alpha val="92000"/>
            </a:srgbClr>
          </a:solidFill>
          <a:ln w="12700">
            <a:solidFill>
              <a:srgbClr val="D8B365">
                <a:alpha val="62000"/>
              </a:srgbClr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3675888" y="4315968"/>
            <a:ext cx="329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↔</a:t>
            </a:r>
            <a:endParaRPr lang="en-US" sz="1600" dirty="0"/>
          </a:p>
        </p:txBody>
      </p:sp>
      <p:sp>
        <p:nvSpPr>
          <p:cNvPr id="46" name="Text 43"/>
          <p:cNvSpPr/>
          <p:nvPr/>
        </p:nvSpPr>
        <p:spPr>
          <a:xfrm>
            <a:off x="4096512" y="4306824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Integrations</a:t>
            </a:r>
            <a:endParaRPr lang="en-US" sz="1400" dirty="0"/>
          </a:p>
        </p:txBody>
      </p:sp>
      <p:sp>
        <p:nvSpPr>
          <p:cNvPr id="47" name="Text 44"/>
          <p:cNvSpPr/>
          <p:nvPr/>
        </p:nvSpPr>
        <p:spPr>
          <a:xfrm>
            <a:off x="4096512" y="4581144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Connected ecosystem</a:t>
            </a:r>
            <a:endParaRPr lang="en-US" sz="840" dirty="0"/>
          </a:p>
        </p:txBody>
      </p:sp>
      <p:sp>
        <p:nvSpPr>
          <p:cNvPr id="48" name="Shape 45"/>
          <p:cNvSpPr/>
          <p:nvPr/>
        </p:nvSpPr>
        <p:spPr>
          <a:xfrm>
            <a:off x="6446520" y="4151376"/>
            <a:ext cx="2542032" cy="768096"/>
          </a:xfrm>
          <a:prstGeom prst="roundRect">
            <a:avLst>
              <a:gd name="adj" fmla="val 9524"/>
            </a:avLst>
          </a:prstGeom>
          <a:solidFill>
            <a:srgbClr val="102846">
              <a:alpha val="92000"/>
            </a:srgbClr>
          </a:solidFill>
          <a:ln w="12700">
            <a:solidFill>
              <a:srgbClr val="D8B365">
                <a:alpha val="62000"/>
              </a:srgbClr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6556248" y="4315968"/>
            <a:ext cx="329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⚙</a:t>
            </a:r>
            <a:endParaRPr lang="en-US" sz="1600" dirty="0"/>
          </a:p>
        </p:txBody>
      </p:sp>
      <p:sp>
        <p:nvSpPr>
          <p:cNvPr id="50" name="Text 47"/>
          <p:cNvSpPr/>
          <p:nvPr/>
        </p:nvSpPr>
        <p:spPr>
          <a:xfrm>
            <a:off x="6976872" y="4306824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Admin</a:t>
            </a:r>
            <a:endParaRPr lang="en-US" sz="1400" dirty="0"/>
          </a:p>
        </p:txBody>
      </p:sp>
      <p:sp>
        <p:nvSpPr>
          <p:cNvPr id="51" name="Text 48"/>
          <p:cNvSpPr/>
          <p:nvPr/>
        </p:nvSpPr>
        <p:spPr>
          <a:xfrm>
            <a:off x="6976872" y="4581144"/>
            <a:ext cx="1874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Policy &amp; control</a:t>
            </a:r>
            <a:endParaRPr lang="en-US" sz="840" dirty="0"/>
          </a:p>
        </p:txBody>
      </p:sp>
      <p:sp>
        <p:nvSpPr>
          <p:cNvPr id="52" name="Shape 49"/>
          <p:cNvSpPr/>
          <p:nvPr/>
        </p:nvSpPr>
        <p:spPr>
          <a:xfrm>
            <a:off x="777240" y="5486400"/>
            <a:ext cx="10607040" cy="530352"/>
          </a:xfrm>
          <a:prstGeom prst="roundRect">
            <a:avLst>
              <a:gd name="adj" fmla="val 13793"/>
            </a:avLst>
          </a:prstGeom>
          <a:solidFill>
            <a:srgbClr val="0A1B34">
              <a:alpha val="92000"/>
            </a:srgbClr>
          </a:solidFill>
          <a:ln w="12700">
            <a:solidFill>
              <a:srgbClr val="D8B365">
                <a:alpha val="72000"/>
              </a:srgbClr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1005840" y="5660136"/>
            <a:ext cx="10149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Designed to replace fragmented toolchains with one enterprise operating platform.</a:t>
            </a:r>
            <a:endParaRPr lang="en-US" sz="1650" dirty="0"/>
          </a:p>
        </p:txBody>
      </p:sp>
      <p:sp>
        <p:nvSpPr>
          <p:cNvPr id="54" name="Shape 51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55" name="Image 1" descr="/mnt/data/tracopus_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56" name="Text 52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57" name="Text 53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4/25</a:t>
            </a:r>
            <a:endParaRPr lang="en-US" sz="8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4" name="Image 0" descr="/mnt/data/tracopus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310896"/>
            <a:ext cx="1261872" cy="274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66928" y="850392"/>
            <a:ext cx="7726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Built for Every Enterprise Role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76072" y="1353312"/>
            <a:ext cx="5212080" cy="0"/>
          </a:xfrm>
          <a:prstGeom prst="line">
            <a:avLst/>
          </a:prstGeom>
          <a:noFill/>
          <a:ln w="12700">
            <a:solidFill>
              <a:srgbClr val="D8B365">
                <a:alpha val="9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85216" y="148132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persona receives a focused workspace, relevant dashboards, scoped records, and role-aware actions without losing the single source of truth.</a:t>
            </a:r>
            <a:endParaRPr lang="en-US" sz="1470" dirty="0"/>
          </a:p>
        </p:txBody>
      </p:sp>
      <p:sp>
        <p:nvSpPr>
          <p:cNvPr id="8" name="Shape 5"/>
          <p:cNvSpPr/>
          <p:nvPr/>
        </p:nvSpPr>
        <p:spPr>
          <a:xfrm>
            <a:off x="621792" y="1874520"/>
            <a:ext cx="3429000" cy="1097280"/>
          </a:xfrm>
          <a:prstGeom prst="roundRect">
            <a:avLst>
              <a:gd name="adj" fmla="val 6667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6DCFF6">
                <a:alpha val="62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59536" y="2084832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Employee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859536" y="2441448"/>
            <a:ext cx="2871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Self-service work, attendance, leave, timesheets, expenses, paychecks, and documents.</a:t>
            </a:r>
            <a:endParaRPr lang="en-US" sz="1020" dirty="0"/>
          </a:p>
        </p:txBody>
      </p:sp>
      <p:sp>
        <p:nvSpPr>
          <p:cNvPr id="11" name="Shape 8"/>
          <p:cNvSpPr/>
          <p:nvPr/>
        </p:nvSpPr>
        <p:spPr>
          <a:xfrm>
            <a:off x="4398264" y="1874520"/>
            <a:ext cx="3429000" cy="1097280"/>
          </a:xfrm>
          <a:prstGeom prst="roundRect">
            <a:avLst>
              <a:gd name="adj" fmla="val 6667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6DCFF6">
                <a:alpha val="62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636008" y="2084832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Manager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4636008" y="2441448"/>
            <a:ext cx="2871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approvals, staffing, delivery progress, utilization, risks, and operational control.</a:t>
            </a:r>
            <a:endParaRPr lang="en-US" sz="1020" dirty="0"/>
          </a:p>
        </p:txBody>
      </p:sp>
      <p:sp>
        <p:nvSpPr>
          <p:cNvPr id="14" name="Shape 11"/>
          <p:cNvSpPr/>
          <p:nvPr/>
        </p:nvSpPr>
        <p:spPr>
          <a:xfrm>
            <a:off x="8174736" y="1874520"/>
            <a:ext cx="3429000" cy="1097280"/>
          </a:xfrm>
          <a:prstGeom prst="roundRect">
            <a:avLst>
              <a:gd name="adj" fmla="val 6667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6DCFF6">
                <a:alpha val="62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412480" y="2084832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HR &amp; Payroll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8412480" y="2441448"/>
            <a:ext cx="2871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Lifecycle, policies, payroll readiness, compliance, workforce metrics.</a:t>
            </a:r>
            <a:endParaRPr lang="en-US" sz="1020" dirty="0"/>
          </a:p>
        </p:txBody>
      </p:sp>
      <p:sp>
        <p:nvSpPr>
          <p:cNvPr id="17" name="Shape 14"/>
          <p:cNvSpPr/>
          <p:nvPr/>
        </p:nvSpPr>
        <p:spPr>
          <a:xfrm>
            <a:off x="621792" y="3401568"/>
            <a:ext cx="3429000" cy="1097280"/>
          </a:xfrm>
          <a:prstGeom prst="roundRect">
            <a:avLst>
              <a:gd name="adj" fmla="val 6667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6DCFF6">
                <a:alpha val="62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59536" y="3611880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Finance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859536" y="3968496"/>
            <a:ext cx="2871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Billing, reimbursements, invoices, project cost, revenue visibility.</a:t>
            </a:r>
            <a:endParaRPr lang="en-US" sz="1020" dirty="0"/>
          </a:p>
        </p:txBody>
      </p:sp>
      <p:sp>
        <p:nvSpPr>
          <p:cNvPr id="20" name="Shape 17"/>
          <p:cNvSpPr/>
          <p:nvPr/>
        </p:nvSpPr>
        <p:spPr>
          <a:xfrm>
            <a:off x="4398264" y="3401568"/>
            <a:ext cx="3429000" cy="1097280"/>
          </a:xfrm>
          <a:prstGeom prst="roundRect">
            <a:avLst>
              <a:gd name="adj" fmla="val 6667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D8B365">
                <a:alpha val="6200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636008" y="3611880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4636008" y="3968496"/>
            <a:ext cx="2871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Portfolio health, workforce trends, revenue, risk, approvals, intelligence.</a:t>
            </a:r>
            <a:endParaRPr lang="en-US" sz="1020" dirty="0"/>
          </a:p>
        </p:txBody>
      </p:sp>
      <p:sp>
        <p:nvSpPr>
          <p:cNvPr id="23" name="Shape 20"/>
          <p:cNvSpPr/>
          <p:nvPr/>
        </p:nvSpPr>
        <p:spPr>
          <a:xfrm>
            <a:off x="8174736" y="3401568"/>
            <a:ext cx="3429000" cy="1097280"/>
          </a:xfrm>
          <a:prstGeom prst="roundRect">
            <a:avLst>
              <a:gd name="adj" fmla="val 6667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6DCFF6">
                <a:alpha val="6200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412480" y="3611880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Admin</a:t>
            </a:r>
            <a:endParaRPr lang="en-US" sz="1700" dirty="0"/>
          </a:p>
        </p:txBody>
      </p:sp>
      <p:sp>
        <p:nvSpPr>
          <p:cNvPr id="25" name="Text 22"/>
          <p:cNvSpPr/>
          <p:nvPr/>
        </p:nvSpPr>
        <p:spPr>
          <a:xfrm>
            <a:off x="8412480" y="3968496"/>
            <a:ext cx="2871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Configuration, access control, integrations, audit, policies, governance.</a:t>
            </a:r>
            <a:endParaRPr lang="en-US" sz="1020" dirty="0"/>
          </a:p>
        </p:txBody>
      </p:sp>
      <p:sp>
        <p:nvSpPr>
          <p:cNvPr id="26" name="Shape 23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27" name="Image 1" descr="/mnt/data/tracopus_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29" name="Text 25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5/25</a:t>
            </a:r>
            <a:endParaRPr lang="en-US" sz="8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4" name="Image 0" descr="/mnt/data/tracopus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310896"/>
            <a:ext cx="1261872" cy="274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66928" y="850392"/>
            <a:ext cx="7726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Employee Experience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76072" y="1353312"/>
            <a:ext cx="5212080" cy="0"/>
          </a:xfrm>
          <a:prstGeom prst="line">
            <a:avLst/>
          </a:prstGeom>
          <a:noFill/>
          <a:ln w="12700">
            <a:solidFill>
              <a:srgbClr val="D8B365">
                <a:alpha val="9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85216" y="148132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modern self-service workspace that helps every employee manage daily work and HR operations with clarity.</a:t>
            </a:r>
            <a:endParaRPr lang="en-US" sz="1470" dirty="0"/>
          </a:p>
        </p:txBody>
      </p:sp>
      <p:sp>
        <p:nvSpPr>
          <p:cNvPr id="8" name="Text 5"/>
          <p:cNvSpPr/>
          <p:nvPr/>
        </p:nvSpPr>
        <p:spPr>
          <a:xfrm>
            <a:off x="621792" y="1920240"/>
            <a:ext cx="5120640" cy="3566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63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3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My work, tasks, calendar, notes, and notifications in one command center.
</a:t>
            </a:r>
            <a:pPr indent="0" marL="0">
              <a:buNone/>
            </a:pPr>
            <a:r>
              <a:rPr lang="en-US" sz="163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3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Attendance, leave, timesheets, paychecks, expenses, documents, assets, and approvals.
</a:t>
            </a:r>
            <a:pPr indent="0" marL="0">
              <a:buNone/>
            </a:pPr>
            <a:r>
              <a:rPr lang="en-US" sz="163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3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Personalized dashboards with upcoming actions, status, and reminders.
</a:t>
            </a:r>
            <a:pPr indent="0" marL="0">
              <a:buNone/>
            </a:pPr>
            <a:r>
              <a:rPr lang="en-US" sz="163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3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Mobile-ready workflows aligned with web permissions and Tracopus security.</a:t>
            </a:r>
            <a:endParaRPr lang="en-US" sz="1630" dirty="0"/>
          </a:p>
        </p:txBody>
      </p:sp>
      <p:pic>
        <p:nvPicPr>
          <p:cNvPr id="9" name="Image 1" descr="/mnt/data/a_high_detail_futuristic_abstract_tech_illustratio_dark.png">    </p:cNvPr>
          <p:cNvPicPr>
            <a:picLocks noChangeAspect="1"/>
          </p:cNvPicPr>
          <p:nvPr/>
        </p:nvPicPr>
        <p:blipFill>
          <a:blip r:embed="rId2"/>
          <a:srcRect l="18379" r="18379" t="0" b="0"/>
          <a:stretch/>
        </p:blipFill>
        <p:spPr>
          <a:xfrm>
            <a:off x="6629400" y="1417320"/>
            <a:ext cx="4983480" cy="443484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6629400" y="1417320"/>
            <a:ext cx="4983480" cy="4434840"/>
          </a:xfrm>
          <a:prstGeom prst="roundRect">
            <a:avLst>
              <a:gd name="adj" fmla="val 2474"/>
            </a:avLst>
          </a:prstGeom>
          <a:solidFill>
            <a:srgbClr val="061326">
              <a:alpha val="0"/>
            </a:srgbClr>
          </a:solidFill>
          <a:ln w="12700">
            <a:solidFill>
              <a:srgbClr val="D8B365">
                <a:alpha val="72000"/>
              </a:srgbClr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12" name="Image 2" descr="/mnt/data/tracopus_logo_transparen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14" name="Text 9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6/25</a:t>
            </a:r>
            <a:endParaRPr lang="en-US" sz="8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4" name="Image 0" descr="/mnt/data/tracopus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310896"/>
            <a:ext cx="1261872" cy="274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66928" y="850392"/>
            <a:ext cx="7726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Manager Command Center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76072" y="1353312"/>
            <a:ext cx="5212080" cy="0"/>
          </a:xfrm>
          <a:prstGeom prst="line">
            <a:avLst/>
          </a:prstGeom>
          <a:noFill/>
          <a:ln w="12700">
            <a:solidFill>
              <a:srgbClr val="D8B365">
                <a:alpha val="9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85216" y="148132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Managers see what matters: team capacity, approvals, workload, delivery progress, risks, leave coverage, and timesheet compliance.</a:t>
            </a:r>
            <a:endParaRPr lang="en-US" sz="1470" dirty="0"/>
          </a:p>
        </p:txBody>
      </p:sp>
      <p:sp>
        <p:nvSpPr>
          <p:cNvPr id="8" name="Shape 5"/>
          <p:cNvSpPr/>
          <p:nvPr/>
        </p:nvSpPr>
        <p:spPr>
          <a:xfrm>
            <a:off x="685800" y="1993392"/>
            <a:ext cx="2423160" cy="749808"/>
          </a:xfrm>
          <a:prstGeom prst="roundRect">
            <a:avLst>
              <a:gd name="adj" fmla="val 9756"/>
            </a:avLst>
          </a:prstGeom>
          <a:solidFill>
            <a:srgbClr val="0D223E">
              <a:alpha val="82000"/>
            </a:srgbClr>
          </a:solidFill>
          <a:ln w="12700">
            <a:solidFill>
              <a:srgbClr val="D8B365">
                <a:alpha val="45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95528" y="2103120"/>
            <a:ext cx="22037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D8B36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82%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795528" y="2423160"/>
            <a:ext cx="220370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8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Utilization</a:t>
            </a:r>
            <a:endParaRPr lang="en-US" sz="780" dirty="0"/>
          </a:p>
        </p:txBody>
      </p:sp>
      <p:sp>
        <p:nvSpPr>
          <p:cNvPr id="11" name="Shape 8"/>
          <p:cNvSpPr/>
          <p:nvPr/>
        </p:nvSpPr>
        <p:spPr>
          <a:xfrm>
            <a:off x="3502152" y="1993392"/>
            <a:ext cx="2423160" cy="749808"/>
          </a:xfrm>
          <a:prstGeom prst="roundRect">
            <a:avLst>
              <a:gd name="adj" fmla="val 9756"/>
            </a:avLst>
          </a:prstGeom>
          <a:solidFill>
            <a:srgbClr val="0D223E">
              <a:alpha val="82000"/>
            </a:srgbClr>
          </a:solidFill>
          <a:ln w="12700">
            <a:solidFill>
              <a:srgbClr val="D8B365">
                <a:alpha val="45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611880" y="2103120"/>
            <a:ext cx="22037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D8B36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3611880" y="2423160"/>
            <a:ext cx="220370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8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Pending Approvals</a:t>
            </a:r>
            <a:endParaRPr lang="en-US" sz="780" dirty="0"/>
          </a:p>
        </p:txBody>
      </p:sp>
      <p:sp>
        <p:nvSpPr>
          <p:cNvPr id="14" name="Shape 11"/>
          <p:cNvSpPr/>
          <p:nvPr/>
        </p:nvSpPr>
        <p:spPr>
          <a:xfrm>
            <a:off x="6318504" y="1993392"/>
            <a:ext cx="2423160" cy="749808"/>
          </a:xfrm>
          <a:prstGeom prst="roundRect">
            <a:avLst>
              <a:gd name="adj" fmla="val 9756"/>
            </a:avLst>
          </a:prstGeom>
          <a:solidFill>
            <a:srgbClr val="0D223E">
              <a:alpha val="82000"/>
            </a:srgbClr>
          </a:solidFill>
          <a:ln w="12700">
            <a:solidFill>
              <a:srgbClr val="D8B365">
                <a:alpha val="45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428232" y="2103120"/>
            <a:ext cx="22037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 projects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6428232" y="2423160"/>
            <a:ext cx="220370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8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Delivery Risk</a:t>
            </a:r>
            <a:endParaRPr lang="en-US" sz="780" dirty="0"/>
          </a:p>
        </p:txBody>
      </p:sp>
      <p:sp>
        <p:nvSpPr>
          <p:cNvPr id="17" name="Shape 14"/>
          <p:cNvSpPr/>
          <p:nvPr/>
        </p:nvSpPr>
        <p:spPr>
          <a:xfrm>
            <a:off x="9134856" y="1993392"/>
            <a:ext cx="2423160" cy="749808"/>
          </a:xfrm>
          <a:prstGeom prst="roundRect">
            <a:avLst>
              <a:gd name="adj" fmla="val 9756"/>
            </a:avLst>
          </a:prstGeom>
          <a:solidFill>
            <a:srgbClr val="0D223E">
              <a:alpha val="82000"/>
            </a:srgbClr>
          </a:solidFill>
          <a:ln w="12700">
            <a:solidFill>
              <a:srgbClr val="D8B365">
                <a:alpha val="45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244584" y="2103120"/>
            <a:ext cx="22037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D8B36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weeks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9244584" y="2423160"/>
            <a:ext cx="220370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8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Coverage Gaps</a:t>
            </a:r>
            <a:endParaRPr lang="en-US" sz="780" dirty="0"/>
          </a:p>
        </p:txBody>
      </p:sp>
      <p:sp>
        <p:nvSpPr>
          <p:cNvPr id="20" name="Shape 17"/>
          <p:cNvSpPr/>
          <p:nvPr/>
        </p:nvSpPr>
        <p:spPr>
          <a:xfrm>
            <a:off x="1143000" y="3246120"/>
            <a:ext cx="2011680" cy="658368"/>
          </a:xfrm>
          <a:prstGeom prst="roundRect">
            <a:avLst>
              <a:gd name="adj" fmla="val 11111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188720" y="331012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1527048" y="3337560"/>
            <a:ext cx="1554480" cy="4937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 work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3703320" y="3246120"/>
            <a:ext cx="2011680" cy="658368"/>
          </a:xfrm>
          <a:prstGeom prst="roundRect">
            <a:avLst>
              <a:gd name="adj" fmla="val 11111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3749040" y="331012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◉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4087368" y="3337560"/>
            <a:ext cx="1554480" cy="4937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Balance capacity</a:t>
            </a:r>
            <a:endParaRPr lang="en-US" sz="1150" dirty="0"/>
          </a:p>
        </p:txBody>
      </p:sp>
      <p:sp>
        <p:nvSpPr>
          <p:cNvPr id="26" name="Shape 23"/>
          <p:cNvSpPr/>
          <p:nvPr/>
        </p:nvSpPr>
        <p:spPr>
          <a:xfrm>
            <a:off x="6263640" y="3246120"/>
            <a:ext cx="2011680" cy="658368"/>
          </a:xfrm>
          <a:prstGeom prst="roundRect">
            <a:avLst>
              <a:gd name="adj" fmla="val 11111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309360" y="331012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!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6647688" y="3337560"/>
            <a:ext cx="1554480" cy="4937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Manage risks</a:t>
            </a:r>
            <a:endParaRPr lang="en-US" sz="1150" dirty="0"/>
          </a:p>
        </p:txBody>
      </p:sp>
      <p:sp>
        <p:nvSpPr>
          <p:cNvPr id="29" name="Shape 26"/>
          <p:cNvSpPr/>
          <p:nvPr/>
        </p:nvSpPr>
        <p:spPr>
          <a:xfrm>
            <a:off x="8823960" y="3246120"/>
            <a:ext cx="2011680" cy="658368"/>
          </a:xfrm>
          <a:prstGeom prst="roundRect">
            <a:avLst>
              <a:gd name="adj" fmla="val 11111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869680" y="331012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★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9208008" y="3337560"/>
            <a:ext cx="1554480" cy="4937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Coach teams</a:t>
            </a:r>
            <a:endParaRPr lang="en-US" sz="1150" dirty="0"/>
          </a:p>
        </p:txBody>
      </p:sp>
      <p:sp>
        <p:nvSpPr>
          <p:cNvPr id="32" name="Shape 29"/>
          <p:cNvSpPr/>
          <p:nvPr/>
        </p:nvSpPr>
        <p:spPr>
          <a:xfrm>
            <a:off x="4526280" y="4800600"/>
            <a:ext cx="3108960" cy="713232"/>
          </a:xfrm>
          <a:prstGeom prst="roundRect">
            <a:avLst>
              <a:gd name="adj" fmla="val 10256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4572000" y="486460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⌂</a:t>
            </a:r>
            <a:endParaRPr lang="en-US" sz="1300" dirty="0"/>
          </a:p>
        </p:txBody>
      </p:sp>
      <p:sp>
        <p:nvSpPr>
          <p:cNvPr id="34" name="Text 31"/>
          <p:cNvSpPr/>
          <p:nvPr/>
        </p:nvSpPr>
        <p:spPr>
          <a:xfrm>
            <a:off x="4910328" y="4892040"/>
            <a:ext cx="265176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Manager action queue</a:t>
            </a:r>
            <a:endParaRPr lang="en-US" sz="1150" dirty="0"/>
          </a:p>
        </p:txBody>
      </p:sp>
      <p:sp>
        <p:nvSpPr>
          <p:cNvPr id="35" name="Shape 32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36" name="Image 1" descr="/mnt/data/tracopus_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37" name="Text 33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38" name="Text 34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7/25</a:t>
            </a:r>
            <a:endParaRPr lang="en-US" sz="8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ultra_modern_dark_themed_contro_dark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5" name="Image 1" descr="/mnt/data/tracopus_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310896"/>
            <a:ext cx="1261872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66928" y="850392"/>
            <a:ext cx="7726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Control Tower</a:t>
            </a:r>
            <a:endParaRPr lang="en-US" sz="3000" dirty="0"/>
          </a:p>
        </p:txBody>
      </p:sp>
      <p:sp>
        <p:nvSpPr>
          <p:cNvPr id="7" name="Shape 3"/>
          <p:cNvSpPr/>
          <p:nvPr/>
        </p:nvSpPr>
        <p:spPr>
          <a:xfrm>
            <a:off x="576072" y="1353312"/>
            <a:ext cx="5212080" cy="0"/>
          </a:xfrm>
          <a:prstGeom prst="line">
            <a:avLst/>
          </a:prstGeom>
          <a:noFill/>
          <a:ln w="12700">
            <a:solidFill>
              <a:srgbClr val="D8B365">
                <a:alpha val="95000"/>
              </a:srgbClr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585216" y="148132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leadership-grade operating dashboard for workforce, delivery, resource capacity, payroll readiness, financial control, risk, approvals, and business performance.</a:t>
            </a:r>
            <a:endParaRPr lang="en-US" sz="1470" dirty="0"/>
          </a:p>
        </p:txBody>
      </p:sp>
      <p:sp>
        <p:nvSpPr>
          <p:cNvPr id="9" name="Shape 5"/>
          <p:cNvSpPr/>
          <p:nvPr/>
        </p:nvSpPr>
        <p:spPr>
          <a:xfrm>
            <a:off x="685800" y="5166360"/>
            <a:ext cx="2103120" cy="749808"/>
          </a:xfrm>
          <a:prstGeom prst="roundRect">
            <a:avLst>
              <a:gd name="adj" fmla="val 9756"/>
            </a:avLst>
          </a:prstGeom>
          <a:solidFill>
            <a:srgbClr val="0D223E">
              <a:alpha val="82000"/>
            </a:srgbClr>
          </a:solidFill>
          <a:ln w="12700">
            <a:solidFill>
              <a:srgbClr val="D8B365">
                <a:alpha val="45000"/>
              </a:srgbClr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95528" y="5276088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71E0A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92%</a:t>
            </a:r>
            <a:endParaRPr lang="en-US" sz="1900" dirty="0"/>
          </a:p>
        </p:txBody>
      </p:sp>
      <p:sp>
        <p:nvSpPr>
          <p:cNvPr id="11" name="Text 7"/>
          <p:cNvSpPr/>
          <p:nvPr/>
        </p:nvSpPr>
        <p:spPr>
          <a:xfrm>
            <a:off x="795528" y="5596128"/>
            <a:ext cx="188366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8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Portfolio health</a:t>
            </a:r>
            <a:endParaRPr lang="en-US" sz="780" dirty="0"/>
          </a:p>
        </p:txBody>
      </p:sp>
      <p:sp>
        <p:nvSpPr>
          <p:cNvPr id="12" name="Shape 8"/>
          <p:cNvSpPr/>
          <p:nvPr/>
        </p:nvSpPr>
        <p:spPr>
          <a:xfrm>
            <a:off x="2971800" y="5166360"/>
            <a:ext cx="2103120" cy="749808"/>
          </a:xfrm>
          <a:prstGeom prst="roundRect">
            <a:avLst>
              <a:gd name="adj" fmla="val 9756"/>
            </a:avLst>
          </a:prstGeom>
          <a:solidFill>
            <a:srgbClr val="0D223E">
              <a:alpha val="82000"/>
            </a:srgbClr>
          </a:solidFill>
          <a:ln w="12700">
            <a:solidFill>
              <a:srgbClr val="D8B365">
                <a:alpha val="45000"/>
              </a:srgbClr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3081528" y="5276088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D8B36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96%</a:t>
            </a:r>
            <a:endParaRPr lang="en-US" sz="1900" dirty="0"/>
          </a:p>
        </p:txBody>
      </p:sp>
      <p:sp>
        <p:nvSpPr>
          <p:cNvPr id="14" name="Text 10"/>
          <p:cNvSpPr/>
          <p:nvPr/>
        </p:nvSpPr>
        <p:spPr>
          <a:xfrm>
            <a:off x="3081528" y="5596128"/>
            <a:ext cx="188366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8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Payroll readiness</a:t>
            </a:r>
            <a:endParaRPr lang="en-US" sz="780" dirty="0"/>
          </a:p>
        </p:txBody>
      </p:sp>
      <p:sp>
        <p:nvSpPr>
          <p:cNvPr id="15" name="Shape 11"/>
          <p:cNvSpPr/>
          <p:nvPr/>
        </p:nvSpPr>
        <p:spPr>
          <a:xfrm>
            <a:off x="5257800" y="5166360"/>
            <a:ext cx="2103120" cy="749808"/>
          </a:xfrm>
          <a:prstGeom prst="roundRect">
            <a:avLst>
              <a:gd name="adj" fmla="val 9756"/>
            </a:avLst>
          </a:prstGeom>
          <a:solidFill>
            <a:srgbClr val="0D223E">
              <a:alpha val="82000"/>
            </a:srgbClr>
          </a:solidFill>
          <a:ln w="12700">
            <a:solidFill>
              <a:srgbClr val="D8B365">
                <a:alpha val="45000"/>
              </a:srgbClr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5367528" y="5276088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6DCF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$24.5M</a:t>
            </a:r>
            <a:endParaRPr lang="en-US" sz="1900" dirty="0"/>
          </a:p>
        </p:txBody>
      </p:sp>
      <p:sp>
        <p:nvSpPr>
          <p:cNvPr id="17" name="Text 13"/>
          <p:cNvSpPr/>
          <p:nvPr/>
        </p:nvSpPr>
        <p:spPr>
          <a:xfrm>
            <a:off x="5367528" y="5596128"/>
            <a:ext cx="188366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8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Revenue visibility</a:t>
            </a:r>
            <a:endParaRPr lang="en-US" sz="780" dirty="0"/>
          </a:p>
        </p:txBody>
      </p:sp>
      <p:sp>
        <p:nvSpPr>
          <p:cNvPr id="18" name="Shape 14"/>
          <p:cNvSpPr/>
          <p:nvPr/>
        </p:nvSpPr>
        <p:spPr>
          <a:xfrm>
            <a:off x="7543800" y="5166360"/>
            <a:ext cx="2103120" cy="749808"/>
          </a:xfrm>
          <a:prstGeom prst="roundRect">
            <a:avLst>
              <a:gd name="adj" fmla="val 9756"/>
            </a:avLst>
          </a:prstGeom>
          <a:solidFill>
            <a:srgbClr val="0D223E">
              <a:alpha val="82000"/>
            </a:srgbClr>
          </a:solidFill>
          <a:ln w="12700">
            <a:solidFill>
              <a:srgbClr val="D8B365">
                <a:alpha val="45000"/>
              </a:srgbClr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7653528" y="5276088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1900" dirty="0"/>
          </a:p>
        </p:txBody>
      </p:sp>
      <p:sp>
        <p:nvSpPr>
          <p:cNvPr id="20" name="Text 16"/>
          <p:cNvSpPr/>
          <p:nvPr/>
        </p:nvSpPr>
        <p:spPr>
          <a:xfrm>
            <a:off x="7653528" y="5596128"/>
            <a:ext cx="188366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8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high risks</a:t>
            </a:r>
            <a:endParaRPr lang="en-US" sz="780" dirty="0"/>
          </a:p>
        </p:txBody>
      </p:sp>
      <p:sp>
        <p:nvSpPr>
          <p:cNvPr id="21" name="Shape 17"/>
          <p:cNvSpPr/>
          <p:nvPr/>
        </p:nvSpPr>
        <p:spPr>
          <a:xfrm>
            <a:off x="9829800" y="5166360"/>
            <a:ext cx="2103120" cy="749808"/>
          </a:xfrm>
          <a:prstGeom prst="roundRect">
            <a:avLst>
              <a:gd name="adj" fmla="val 9756"/>
            </a:avLst>
          </a:prstGeom>
          <a:solidFill>
            <a:srgbClr val="0D223E">
              <a:alpha val="82000"/>
            </a:srgbClr>
          </a:solidFill>
          <a:ln w="12700">
            <a:solidFill>
              <a:srgbClr val="D8B365">
                <a:alpha val="45000"/>
              </a:srgbClr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9939528" y="5276088"/>
            <a:ext cx="18836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9F7A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89%</a:t>
            </a:r>
            <a:endParaRPr lang="en-US" sz="1900" dirty="0"/>
          </a:p>
        </p:txBody>
      </p:sp>
      <p:sp>
        <p:nvSpPr>
          <p:cNvPr id="23" name="Text 19"/>
          <p:cNvSpPr/>
          <p:nvPr/>
        </p:nvSpPr>
        <p:spPr>
          <a:xfrm>
            <a:off x="9939528" y="5596128"/>
            <a:ext cx="188366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8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Approval SLA</a:t>
            </a:r>
            <a:endParaRPr lang="en-US" sz="780" dirty="0"/>
          </a:p>
        </p:txBody>
      </p:sp>
      <p:sp>
        <p:nvSpPr>
          <p:cNvPr id="24" name="Shape 20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25" name="Image 2" descr="/mnt/data/tracopus_logo_transparen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27" name="Text 22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8/25</a:t>
            </a:r>
            <a:endParaRPr lang="en-US" sz="8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4" name="Image 0" descr="/mnt/data/tracopus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310896"/>
            <a:ext cx="1261872" cy="274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66928" y="850392"/>
            <a:ext cx="7726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 Intelligence: Employee 360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76072" y="1353312"/>
            <a:ext cx="5212080" cy="0"/>
          </a:xfrm>
          <a:prstGeom prst="line">
            <a:avLst/>
          </a:prstGeom>
          <a:noFill/>
          <a:ln w="12700">
            <a:solidFill>
              <a:srgbClr val="D8B365">
                <a:alpha val="9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85216" y="148132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single operational profile connects employee master data with work, attendance, leave, timesheets, payroll, documents, assets, projects, approvals, and activity history.</a:t>
            </a:r>
            <a:endParaRPr lang="en-US" sz="1470" dirty="0"/>
          </a:p>
        </p:txBody>
      </p:sp>
      <p:sp>
        <p:nvSpPr>
          <p:cNvPr id="8" name="Shape 5"/>
          <p:cNvSpPr/>
          <p:nvPr/>
        </p:nvSpPr>
        <p:spPr>
          <a:xfrm>
            <a:off x="4754880" y="2788920"/>
            <a:ext cx="2651760" cy="841248"/>
          </a:xfrm>
          <a:prstGeom prst="roundRect">
            <a:avLst>
              <a:gd name="adj" fmla="val 8696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800600" y="285292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👤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138928" y="2880360"/>
            <a:ext cx="2194560" cy="676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Employee 360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77240" y="2011680"/>
            <a:ext cx="1920240" cy="566928"/>
          </a:xfrm>
          <a:prstGeom prst="roundRect">
            <a:avLst>
              <a:gd name="adj" fmla="val 12903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22960" y="207568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▤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1161288" y="2103120"/>
            <a:ext cx="1463040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98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Profile &amp; Employment</a:t>
            </a:r>
            <a:endParaRPr lang="en-US" sz="980" dirty="0"/>
          </a:p>
        </p:txBody>
      </p:sp>
      <p:sp>
        <p:nvSpPr>
          <p:cNvPr id="14" name="Shape 11"/>
          <p:cNvSpPr/>
          <p:nvPr/>
        </p:nvSpPr>
        <p:spPr>
          <a:xfrm>
            <a:off x="777240" y="2971800"/>
            <a:ext cx="1920240" cy="566928"/>
          </a:xfrm>
          <a:prstGeom prst="roundRect">
            <a:avLst>
              <a:gd name="adj" fmla="val 12903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2960" y="303580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◷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1161288" y="3063240"/>
            <a:ext cx="1463040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98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Attendance &amp; Leave</a:t>
            </a:r>
            <a:endParaRPr lang="en-US" sz="980" dirty="0"/>
          </a:p>
        </p:txBody>
      </p:sp>
      <p:sp>
        <p:nvSpPr>
          <p:cNvPr id="17" name="Shape 14"/>
          <p:cNvSpPr/>
          <p:nvPr/>
        </p:nvSpPr>
        <p:spPr>
          <a:xfrm>
            <a:off x="777240" y="4114800"/>
            <a:ext cx="1920240" cy="566928"/>
          </a:xfrm>
          <a:prstGeom prst="roundRect">
            <a:avLst>
              <a:gd name="adj" fmla="val 12903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22960" y="417880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◫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1161288" y="4206240"/>
            <a:ext cx="1463040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98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Timesheets</a:t>
            </a:r>
            <a:endParaRPr lang="en-US" sz="980" dirty="0"/>
          </a:p>
        </p:txBody>
      </p:sp>
      <p:sp>
        <p:nvSpPr>
          <p:cNvPr id="20" name="Shape 17"/>
          <p:cNvSpPr/>
          <p:nvPr/>
        </p:nvSpPr>
        <p:spPr>
          <a:xfrm>
            <a:off x="9464040" y="2011680"/>
            <a:ext cx="1920240" cy="566928"/>
          </a:xfrm>
          <a:prstGeom prst="roundRect">
            <a:avLst>
              <a:gd name="adj" fmla="val 12903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509760" y="207568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9848088" y="2103120"/>
            <a:ext cx="1463040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98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Payroll &amp; Paychecks</a:t>
            </a:r>
            <a:endParaRPr lang="en-US" sz="980" dirty="0"/>
          </a:p>
        </p:txBody>
      </p:sp>
      <p:sp>
        <p:nvSpPr>
          <p:cNvPr id="23" name="Shape 20"/>
          <p:cNvSpPr/>
          <p:nvPr/>
        </p:nvSpPr>
        <p:spPr>
          <a:xfrm>
            <a:off x="9464040" y="2971800"/>
            <a:ext cx="1920240" cy="566928"/>
          </a:xfrm>
          <a:prstGeom prst="roundRect">
            <a:avLst>
              <a:gd name="adj" fmla="val 12903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509760" y="303580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▣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9848088" y="3063240"/>
            <a:ext cx="1463040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98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Projects &amp; Allocation</a:t>
            </a:r>
            <a:endParaRPr lang="en-US" sz="980" dirty="0"/>
          </a:p>
        </p:txBody>
      </p:sp>
      <p:sp>
        <p:nvSpPr>
          <p:cNvPr id="26" name="Shape 23"/>
          <p:cNvSpPr/>
          <p:nvPr/>
        </p:nvSpPr>
        <p:spPr>
          <a:xfrm>
            <a:off x="9464040" y="4114800"/>
            <a:ext cx="1920240" cy="566928"/>
          </a:xfrm>
          <a:prstGeom prst="roundRect">
            <a:avLst>
              <a:gd name="adj" fmla="val 12903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9509760" y="417880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◼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9848088" y="4206240"/>
            <a:ext cx="1463040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98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Documents &amp; Assets</a:t>
            </a:r>
            <a:endParaRPr lang="en-US" sz="980" dirty="0"/>
          </a:p>
        </p:txBody>
      </p:sp>
      <p:sp>
        <p:nvSpPr>
          <p:cNvPr id="29" name="Shape 26"/>
          <p:cNvSpPr/>
          <p:nvPr/>
        </p:nvSpPr>
        <p:spPr>
          <a:xfrm>
            <a:off x="5074920" y="4800600"/>
            <a:ext cx="2057400" cy="566928"/>
          </a:xfrm>
          <a:prstGeom prst="roundRect">
            <a:avLst>
              <a:gd name="adj" fmla="val 12903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5120640" y="486460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5458968" y="4892040"/>
            <a:ext cx="1600200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98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Approvals &amp; Audit</a:t>
            </a:r>
            <a:endParaRPr lang="en-US" sz="980" dirty="0"/>
          </a:p>
        </p:txBody>
      </p:sp>
      <p:sp>
        <p:nvSpPr>
          <p:cNvPr id="32" name="Shape 29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33" name="Image 1" descr="/mnt/data/tracopus_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34" name="Text 30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35" name="Text 31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9/25</a:t>
            </a:r>
            <a:endParaRPr lang="en-US" sz="8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4" name="Image 0" descr="/mnt/data/tracopus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310896"/>
            <a:ext cx="1261872" cy="274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66928" y="850392"/>
            <a:ext cx="7726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Attendance, Leave, and Timesheets Work as One System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76072" y="1353312"/>
            <a:ext cx="5212080" cy="0"/>
          </a:xfrm>
          <a:prstGeom prst="line">
            <a:avLst/>
          </a:prstGeom>
          <a:noFill/>
          <a:ln w="12700">
            <a:solidFill>
              <a:srgbClr val="D8B365">
                <a:alpha val="9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85216" y="148132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 signals become more valuable when they are connected to leave approval, attendance exceptions, delivery work, payroll locks, and financial controls.</a:t>
            </a:r>
            <a:endParaRPr lang="en-US" sz="1470" dirty="0"/>
          </a:p>
        </p:txBody>
      </p:sp>
      <p:sp>
        <p:nvSpPr>
          <p:cNvPr id="8" name="Shape 5"/>
          <p:cNvSpPr/>
          <p:nvPr/>
        </p:nvSpPr>
        <p:spPr>
          <a:xfrm>
            <a:off x="731520" y="2331720"/>
            <a:ext cx="1554480" cy="713232"/>
          </a:xfrm>
          <a:prstGeom prst="roundRect">
            <a:avLst>
              <a:gd name="adj" fmla="val 10256"/>
            </a:avLst>
          </a:prstGeom>
          <a:solidFill>
            <a:srgbClr val="0D223E">
              <a:alpha val="90000"/>
            </a:srgbClr>
          </a:solidFill>
          <a:ln w="12700">
            <a:solidFill>
              <a:srgbClr val="6DCFF6">
                <a:alpha val="70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41248" y="2596896"/>
            <a:ext cx="13350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Attendance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2304288" y="2688336"/>
            <a:ext cx="228600" cy="0"/>
          </a:xfrm>
          <a:prstGeom prst="line">
            <a:avLst/>
          </a:prstGeom>
          <a:noFill/>
          <a:ln w="15240">
            <a:solidFill>
              <a:srgbClr val="D8B365"/>
            </a:solidFill>
            <a:prstDash val="solid"/>
            <a:tailEnd type="triangle"/>
          </a:ln>
        </p:spPr>
      </p:sp>
      <p:sp>
        <p:nvSpPr>
          <p:cNvPr id="11" name="Shape 8"/>
          <p:cNvSpPr/>
          <p:nvPr/>
        </p:nvSpPr>
        <p:spPr>
          <a:xfrm>
            <a:off x="2606040" y="2331720"/>
            <a:ext cx="1554480" cy="713232"/>
          </a:xfrm>
          <a:prstGeom prst="roundRect">
            <a:avLst>
              <a:gd name="adj" fmla="val 10256"/>
            </a:avLst>
          </a:prstGeom>
          <a:solidFill>
            <a:srgbClr val="0D223E">
              <a:alpha val="90000"/>
            </a:srgbClr>
          </a:solidFill>
          <a:ln w="12700">
            <a:solidFill>
              <a:srgbClr val="6DCFF6">
                <a:alpha val="70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715768" y="2596896"/>
            <a:ext cx="13350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Leave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4178808" y="2688336"/>
            <a:ext cx="228600" cy="0"/>
          </a:xfrm>
          <a:prstGeom prst="line">
            <a:avLst/>
          </a:prstGeom>
          <a:noFill/>
          <a:ln w="15240">
            <a:solidFill>
              <a:srgbClr val="D8B365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4480560" y="2331720"/>
            <a:ext cx="1554480" cy="713232"/>
          </a:xfrm>
          <a:prstGeom prst="roundRect">
            <a:avLst>
              <a:gd name="adj" fmla="val 10256"/>
            </a:avLst>
          </a:prstGeom>
          <a:solidFill>
            <a:srgbClr val="0D223E">
              <a:alpha val="90000"/>
            </a:srgbClr>
          </a:solidFill>
          <a:ln w="12700">
            <a:solidFill>
              <a:srgbClr val="6DCFF6">
                <a:alpha val="70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590288" y="2596896"/>
            <a:ext cx="13350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Timesheet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053328" y="2688336"/>
            <a:ext cx="228600" cy="0"/>
          </a:xfrm>
          <a:prstGeom prst="line">
            <a:avLst/>
          </a:prstGeom>
          <a:noFill/>
          <a:ln w="15240">
            <a:solidFill>
              <a:srgbClr val="D8B365"/>
            </a:solidFill>
            <a:prstDash val="solid"/>
            <a:tailEnd type="triangle"/>
          </a:ln>
        </p:spPr>
      </p:sp>
      <p:sp>
        <p:nvSpPr>
          <p:cNvPr id="17" name="Shape 14"/>
          <p:cNvSpPr/>
          <p:nvPr/>
        </p:nvSpPr>
        <p:spPr>
          <a:xfrm>
            <a:off x="6355080" y="2331720"/>
            <a:ext cx="1554480" cy="713232"/>
          </a:xfrm>
          <a:prstGeom prst="roundRect">
            <a:avLst>
              <a:gd name="adj" fmla="val 10256"/>
            </a:avLst>
          </a:prstGeom>
          <a:solidFill>
            <a:srgbClr val="0D223E">
              <a:alpha val="90000"/>
            </a:srgbClr>
          </a:solidFill>
          <a:ln w="12700">
            <a:solidFill>
              <a:srgbClr val="D8B365">
                <a:alpha val="70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64808" y="2596896"/>
            <a:ext cx="13350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Approval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7927848" y="2688336"/>
            <a:ext cx="228600" cy="0"/>
          </a:xfrm>
          <a:prstGeom prst="line">
            <a:avLst/>
          </a:prstGeom>
          <a:noFill/>
          <a:ln w="15240">
            <a:solidFill>
              <a:srgbClr val="D8B365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8229600" y="2331720"/>
            <a:ext cx="1554480" cy="713232"/>
          </a:xfrm>
          <a:prstGeom prst="roundRect">
            <a:avLst>
              <a:gd name="adj" fmla="val 10256"/>
            </a:avLst>
          </a:prstGeom>
          <a:solidFill>
            <a:srgbClr val="0D223E">
              <a:alpha val="90000"/>
            </a:srgbClr>
          </a:solidFill>
          <a:ln w="12700">
            <a:solidFill>
              <a:srgbClr val="D8B365">
                <a:alpha val="7000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339328" y="2596896"/>
            <a:ext cx="13350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Payroll Lock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9802368" y="2688336"/>
            <a:ext cx="228600" cy="0"/>
          </a:xfrm>
          <a:prstGeom prst="line">
            <a:avLst/>
          </a:prstGeom>
          <a:noFill/>
          <a:ln w="15240">
            <a:solidFill>
              <a:srgbClr val="D8B365"/>
            </a:solidFill>
            <a:prstDash val="solid"/>
            <a:tailEnd type="triangle"/>
          </a:ln>
        </p:spPr>
      </p:sp>
      <p:sp>
        <p:nvSpPr>
          <p:cNvPr id="23" name="Shape 20"/>
          <p:cNvSpPr/>
          <p:nvPr/>
        </p:nvSpPr>
        <p:spPr>
          <a:xfrm>
            <a:off x="10104120" y="2331720"/>
            <a:ext cx="1554480" cy="713232"/>
          </a:xfrm>
          <a:prstGeom prst="roundRect">
            <a:avLst>
              <a:gd name="adj" fmla="val 10256"/>
            </a:avLst>
          </a:prstGeom>
          <a:solidFill>
            <a:srgbClr val="0D223E">
              <a:alpha val="90000"/>
            </a:srgbClr>
          </a:solidFill>
          <a:ln w="12700">
            <a:solidFill>
              <a:srgbClr val="D8B365">
                <a:alpha val="7000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0213848" y="2596896"/>
            <a:ext cx="13350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Insight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960120" y="3840480"/>
            <a:ext cx="10058400" cy="1463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63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3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Leave balances and regularization feed attendance truth.
</a:t>
            </a:r>
            <a:pPr indent="0" marL="0">
              <a:buNone/>
            </a:pPr>
            <a:r>
              <a:rPr lang="en-US" sz="163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3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Approved timesheets feed payroll, billing, utilization, and project cost.
</a:t>
            </a:r>
            <a:pPr indent="0" marL="0">
              <a:buNone/>
            </a:pPr>
            <a:r>
              <a:rPr lang="en-US" sz="163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3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Managers get exception panels for missing time, late approvals, and coverage gaps.
</a:t>
            </a:r>
            <a:pPr indent="0" marL="0">
              <a:buNone/>
            </a:pPr>
            <a:r>
              <a:rPr lang="en-US" sz="163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3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Audit trails capture all submissions, approvals, rejects, locks, and overrides.</a:t>
            </a:r>
            <a:endParaRPr lang="en-US" sz="1630" dirty="0"/>
          </a:p>
        </p:txBody>
      </p:sp>
      <p:sp>
        <p:nvSpPr>
          <p:cNvPr id="26" name="Shape 23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27" name="Image 1" descr="/mnt/data/tracopus_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29" name="Text 25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10/25</a:t>
            </a:r>
            <a:endParaRPr lang="en-US" sz="8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4" name="Image 0" descr="/mnt/data/tracopus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310896"/>
            <a:ext cx="1261872" cy="274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66928" y="850392"/>
            <a:ext cx="7726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Payroll and Employee Finance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76072" y="1353312"/>
            <a:ext cx="5212080" cy="0"/>
          </a:xfrm>
          <a:prstGeom prst="line">
            <a:avLst/>
          </a:prstGeom>
          <a:noFill/>
          <a:ln w="12700">
            <a:solidFill>
              <a:srgbClr val="D8B365">
                <a:alpha val="9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85216" y="148132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Operational payroll that connects salary structures, attendance, leave, timesheets, deductions, expenses, reimbursements, paychecks, and audit controls.</a:t>
            </a:r>
            <a:endParaRPr lang="en-US" sz="1470" dirty="0"/>
          </a:p>
        </p:txBody>
      </p:sp>
      <p:sp>
        <p:nvSpPr>
          <p:cNvPr id="8" name="Text 5"/>
          <p:cNvSpPr/>
          <p:nvPr/>
        </p:nvSpPr>
        <p:spPr>
          <a:xfrm>
            <a:off x="6446520" y="1920240"/>
            <a:ext cx="5120640" cy="3566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63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3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Payroll groups, salary structures, components, deductions, allowances, and adjustments.
</a:t>
            </a:r>
            <a:pPr indent="0" marL="0">
              <a:buNone/>
            </a:pPr>
            <a:r>
              <a:rPr lang="en-US" sz="163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3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Payroll readiness score before processing to expose missing approvals and blockers.
</a:t>
            </a:r>
            <a:pPr indent="0" marL="0">
              <a:buNone/>
            </a:pPr>
            <a:r>
              <a:rPr lang="en-US" sz="163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3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Paychecks, payslip preview/download, publish controls, and secure employee self-service.
</a:t>
            </a:r>
            <a:pPr indent="0" marL="0">
              <a:buNone/>
            </a:pPr>
            <a:r>
              <a:rPr lang="en-US" sz="163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3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Designed for statutory integrations without hardcoding country-specific rules into the core.</a:t>
            </a:r>
            <a:endParaRPr lang="en-US" sz="1630" dirty="0"/>
          </a:p>
        </p:txBody>
      </p:sp>
      <p:pic>
        <p:nvPicPr>
          <p:cNvPr id="9" name="Image 1" descr="/mnt/data/a_cinematic_futuristic_3d_digital_illustration_cg_dark.png">    </p:cNvPr>
          <p:cNvPicPr>
            <a:picLocks noChangeAspect="1"/>
          </p:cNvPicPr>
          <p:nvPr/>
        </p:nvPicPr>
        <p:blipFill>
          <a:blip r:embed="rId2"/>
          <a:srcRect l="18379" r="18379" t="0" b="0"/>
          <a:stretch/>
        </p:blipFill>
        <p:spPr>
          <a:xfrm>
            <a:off x="594360" y="1417320"/>
            <a:ext cx="4983480" cy="443484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594360" y="1417320"/>
            <a:ext cx="4983480" cy="4434840"/>
          </a:xfrm>
          <a:prstGeom prst="roundRect">
            <a:avLst>
              <a:gd name="adj" fmla="val 2474"/>
            </a:avLst>
          </a:prstGeom>
          <a:solidFill>
            <a:srgbClr val="061326">
              <a:alpha val="0"/>
            </a:srgbClr>
          </a:solidFill>
          <a:ln w="12700">
            <a:solidFill>
              <a:srgbClr val="D8B365">
                <a:alpha val="72000"/>
              </a:srgbClr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12" name="Image 2" descr="/mnt/data/tracopus_logo_transparen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14" name="Text 9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11/25</a:t>
            </a:r>
            <a:endParaRPr lang="en-US" sz="8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4" name="Image 0" descr="/mnt/data/tracopus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310896"/>
            <a:ext cx="1261872" cy="274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66928" y="850392"/>
            <a:ext cx="7726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Performance, Growth, and Workforce Development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76072" y="1353312"/>
            <a:ext cx="5212080" cy="0"/>
          </a:xfrm>
          <a:prstGeom prst="line">
            <a:avLst/>
          </a:prstGeom>
          <a:noFill/>
          <a:ln w="12700">
            <a:solidFill>
              <a:srgbClr val="D8B365">
                <a:alpha val="9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85216" y="148132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Tracopus turns performance management into a connected lifecycle across goals, reviews, feedback, skills, delivery evidence, and growth plans.</a:t>
            </a:r>
            <a:endParaRPr lang="en-US" sz="1470" dirty="0"/>
          </a:p>
        </p:txBody>
      </p:sp>
      <p:sp>
        <p:nvSpPr>
          <p:cNvPr id="8" name="Shape 5"/>
          <p:cNvSpPr/>
          <p:nvPr/>
        </p:nvSpPr>
        <p:spPr>
          <a:xfrm>
            <a:off x="731520" y="1938528"/>
            <a:ext cx="2468880" cy="2331720"/>
          </a:xfrm>
          <a:prstGeom prst="roundRect">
            <a:avLst>
              <a:gd name="adj" fmla="val 3137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6DCFF6">
                <a:alpha val="62000"/>
              </a:srgbClr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8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914400" y="2212848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Goals &amp; OKRs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932688" y="2788920"/>
            <a:ext cx="2084832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and individual goals with alignment to business outcomes.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520440" y="1938528"/>
            <a:ext cx="2468880" cy="2331720"/>
          </a:xfrm>
          <a:prstGeom prst="roundRect">
            <a:avLst>
              <a:gd name="adj" fmla="val 3137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6DCFF6">
                <a:alpha val="62000"/>
              </a:srgbClr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8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3703320" y="2212848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Review Cycles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3721608" y="2788920"/>
            <a:ext cx="2084832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Self, manager, peer, and calibration workflows.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309360" y="1938528"/>
            <a:ext cx="2468880" cy="2331720"/>
          </a:xfrm>
          <a:prstGeom prst="roundRect">
            <a:avLst>
              <a:gd name="adj" fmla="val 3137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D8B365">
                <a:alpha val="62000"/>
              </a:srgbClr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8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6492240" y="2212848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8B36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Evidence-based Reviews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510528" y="2788920"/>
            <a:ext cx="2084832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Delivery, feedback, utilization, quality, and leadership signals.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9098280" y="1938528"/>
            <a:ext cx="2468880" cy="2331720"/>
          </a:xfrm>
          <a:prstGeom prst="roundRect">
            <a:avLst>
              <a:gd name="adj" fmla="val 3137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6DCFF6">
                <a:alpha val="62000"/>
              </a:srgbClr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8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9281160" y="2212848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Growth Plans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9299448" y="2788920"/>
            <a:ext cx="2084832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Skills, certifications, development actions, and promotion readiness.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21" name="Image 1" descr="/mnt/data/tracopus_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23" name="Text 19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12/25</a:t>
            </a:r>
            <a:endParaRPr lang="en-US" sz="8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4" name="Image 0" descr="/mnt/data/tracopus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310896"/>
            <a:ext cx="1261872" cy="274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66928" y="850392"/>
            <a:ext cx="7726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Project and Delivery Intelligence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76072" y="1353312"/>
            <a:ext cx="5212080" cy="0"/>
          </a:xfrm>
          <a:prstGeom prst="line">
            <a:avLst/>
          </a:prstGeom>
          <a:noFill/>
          <a:ln w="12700">
            <a:solidFill>
              <a:srgbClr val="D8B365">
                <a:alpha val="9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85216" y="148132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Plan, execute, govern, and report delivery across project portfolios, programs, deliverables, milestones, tasks, risks, issues, and decisions.</a:t>
            </a:r>
            <a:endParaRPr lang="en-US" sz="1470" dirty="0"/>
          </a:p>
        </p:txBody>
      </p:sp>
      <p:sp>
        <p:nvSpPr>
          <p:cNvPr id="8" name="Shape 5"/>
          <p:cNvSpPr/>
          <p:nvPr/>
        </p:nvSpPr>
        <p:spPr>
          <a:xfrm>
            <a:off x="914400" y="1920240"/>
            <a:ext cx="2011680" cy="640080"/>
          </a:xfrm>
          <a:prstGeom prst="roundRect">
            <a:avLst>
              <a:gd name="adj" fmla="val 11429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60120" y="198424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▥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1298448" y="2011680"/>
            <a:ext cx="1554480" cy="475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Portfolio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3383280" y="1920240"/>
            <a:ext cx="2011680" cy="640080"/>
          </a:xfrm>
          <a:prstGeom prst="roundRect">
            <a:avLst>
              <a:gd name="adj" fmla="val 11429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429000" y="198424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▣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767328" y="2011680"/>
            <a:ext cx="1554480" cy="475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Projects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5852160" y="1920240"/>
            <a:ext cx="2011680" cy="640080"/>
          </a:xfrm>
          <a:prstGeom prst="roundRect">
            <a:avLst>
              <a:gd name="adj" fmla="val 11429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897880" y="198424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□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6236208" y="2011680"/>
            <a:ext cx="1554480" cy="475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Deliverables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8321040" y="1920240"/>
            <a:ext cx="2011680" cy="640080"/>
          </a:xfrm>
          <a:prstGeom prst="roundRect">
            <a:avLst>
              <a:gd name="adj" fmla="val 11429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366760" y="198424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☑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8705088" y="2011680"/>
            <a:ext cx="1554480" cy="475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Items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2148840" y="3657600"/>
            <a:ext cx="2011680" cy="640080"/>
          </a:xfrm>
          <a:prstGeom prst="roundRect">
            <a:avLst>
              <a:gd name="adj" fmla="val 11429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194560" y="372160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≋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2532888" y="3749040"/>
            <a:ext cx="1554480" cy="475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Timeline / Gantt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4663440" y="3657600"/>
            <a:ext cx="2011680" cy="640080"/>
          </a:xfrm>
          <a:prstGeom prst="roundRect">
            <a:avLst>
              <a:gd name="adj" fmla="val 11429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709160" y="372160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!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5047488" y="3749040"/>
            <a:ext cx="1554480" cy="475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Risks &amp; Issues</a:t>
            </a:r>
            <a:endParaRPr lang="en-US" sz="1150" dirty="0"/>
          </a:p>
        </p:txBody>
      </p:sp>
      <p:sp>
        <p:nvSpPr>
          <p:cNvPr id="26" name="Shape 23"/>
          <p:cNvSpPr/>
          <p:nvPr/>
        </p:nvSpPr>
        <p:spPr>
          <a:xfrm>
            <a:off x="7178040" y="3657600"/>
            <a:ext cx="2011680" cy="640080"/>
          </a:xfrm>
          <a:prstGeom prst="roundRect">
            <a:avLst>
              <a:gd name="adj" fmla="val 11429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223760" y="372160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7562088" y="3749040"/>
            <a:ext cx="1554480" cy="475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Approvals</a:t>
            </a:r>
            <a:endParaRPr lang="en-US" sz="1150" dirty="0"/>
          </a:p>
        </p:txBody>
      </p:sp>
      <p:sp>
        <p:nvSpPr>
          <p:cNvPr id="29" name="Shape 26"/>
          <p:cNvSpPr/>
          <p:nvPr/>
        </p:nvSpPr>
        <p:spPr>
          <a:xfrm>
            <a:off x="1280160" y="5175504"/>
            <a:ext cx="9601200" cy="457200"/>
          </a:xfrm>
          <a:prstGeom prst="roundRect">
            <a:avLst>
              <a:gd name="adj" fmla="val 16000"/>
            </a:avLst>
          </a:prstGeom>
          <a:solidFill>
            <a:srgbClr val="0D223E">
              <a:alpha val="90000"/>
            </a:srgbClr>
          </a:solidFill>
          <a:ln w="12700">
            <a:solidFill>
              <a:srgbClr val="D8B365">
                <a:alpha val="65000"/>
              </a:srgbClr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1508760" y="5330952"/>
            <a:ext cx="9144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4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Delivery data flows into resource planning, timesheets, invoices, revenue forecasts, executive dashboards, and AI recommendations.</a:t>
            </a:r>
            <a:endParaRPr lang="en-US" sz="1240" dirty="0"/>
          </a:p>
        </p:txBody>
      </p:sp>
      <p:sp>
        <p:nvSpPr>
          <p:cNvPr id="31" name="Shape 28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32" name="Image 1" descr="/mnt/data/tracopus_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33" name="Text 29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34" name="Text 30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13/25</a:t>
            </a:r>
            <a:endParaRPr lang="en-US" sz="8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4" name="Image 0" descr="/mnt/data/tracopus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310896"/>
            <a:ext cx="1261872" cy="274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66928" y="850392"/>
            <a:ext cx="7726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Resource Intelligence and Staffing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76072" y="1353312"/>
            <a:ext cx="5212080" cy="0"/>
          </a:xfrm>
          <a:prstGeom prst="line">
            <a:avLst/>
          </a:prstGeom>
          <a:noFill/>
          <a:ln w="12700">
            <a:solidFill>
              <a:srgbClr val="D8B365">
                <a:alpha val="9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85216" y="148132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demand, skills, capacity, availability, cost, utilization, leave, and project allocation into one workforce planning engine.</a:t>
            </a:r>
            <a:endParaRPr lang="en-US" sz="1470" dirty="0"/>
          </a:p>
        </p:txBody>
      </p:sp>
      <p:sp>
        <p:nvSpPr>
          <p:cNvPr id="8" name="Text 5"/>
          <p:cNvSpPr/>
          <p:nvPr/>
        </p:nvSpPr>
        <p:spPr>
          <a:xfrm>
            <a:off x="621792" y="1920240"/>
            <a:ext cx="5120640" cy="3566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63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3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Capacity planner, allocation timeline, resource Gantt, skills matrix, and staffing requests.
</a:t>
            </a:r>
            <a:pPr indent="0" marL="0">
              <a:buNone/>
            </a:pPr>
            <a:r>
              <a:rPr lang="en-US" sz="163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3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Bench visibility, over-allocation warnings, upcoming roll-offs, and demand forecasts.
</a:t>
            </a:r>
            <a:pPr indent="0" marL="0">
              <a:buNone/>
            </a:pPr>
            <a:r>
              <a:rPr lang="en-US" sz="163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3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What-if scenarios for staffing, delivery date, cost, and margin impact.
</a:t>
            </a:r>
            <a:pPr indent="0" marL="0">
              <a:buNone/>
            </a:pPr>
            <a:r>
              <a:rPr lang="en-US" sz="163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3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Staffing Intelligence Agent recommends the best fit using skills, availability, cost, location, and delivery context.</a:t>
            </a:r>
            <a:endParaRPr lang="en-US" sz="1630" dirty="0"/>
          </a:p>
        </p:txBody>
      </p:sp>
      <p:pic>
        <p:nvPicPr>
          <p:cNvPr id="9" name="Image 1" descr="/mnt/data/a_cinematic_futuristic_3d_digital_illustration_cg_dark.png">    </p:cNvPr>
          <p:cNvPicPr>
            <a:picLocks noChangeAspect="1"/>
          </p:cNvPicPr>
          <p:nvPr/>
        </p:nvPicPr>
        <p:blipFill>
          <a:blip r:embed="rId2"/>
          <a:srcRect l="18379" r="18379" t="0" b="0"/>
          <a:stretch/>
        </p:blipFill>
        <p:spPr>
          <a:xfrm>
            <a:off x="6629400" y="1417320"/>
            <a:ext cx="4983480" cy="443484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6629400" y="1417320"/>
            <a:ext cx="4983480" cy="4434840"/>
          </a:xfrm>
          <a:prstGeom prst="roundRect">
            <a:avLst>
              <a:gd name="adj" fmla="val 2474"/>
            </a:avLst>
          </a:prstGeom>
          <a:solidFill>
            <a:srgbClr val="061326">
              <a:alpha val="0"/>
            </a:srgbClr>
          </a:solidFill>
          <a:ln w="12700">
            <a:solidFill>
              <a:srgbClr val="D8B365">
                <a:alpha val="72000"/>
              </a:srgbClr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12" name="Image 2" descr="/mnt/data/tracopus_logo_transparen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14" name="Text 9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14/25</a:t>
            </a:r>
            <a:endParaRPr lang="en-US" sz="8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high_detail_3d_rendered_abstract_technology_cybe_dark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5" name="Image 1" descr="/mnt/data/tracopus_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310896"/>
            <a:ext cx="1261872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66928" y="850392"/>
            <a:ext cx="7726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Governance by Design</a:t>
            </a:r>
            <a:endParaRPr lang="en-US" sz="3000" dirty="0"/>
          </a:p>
        </p:txBody>
      </p:sp>
      <p:sp>
        <p:nvSpPr>
          <p:cNvPr id="7" name="Shape 3"/>
          <p:cNvSpPr/>
          <p:nvPr/>
        </p:nvSpPr>
        <p:spPr>
          <a:xfrm>
            <a:off x="576072" y="1353312"/>
            <a:ext cx="5212080" cy="0"/>
          </a:xfrm>
          <a:prstGeom prst="line">
            <a:avLst/>
          </a:prstGeom>
          <a:noFill/>
          <a:ln w="12700">
            <a:solidFill>
              <a:srgbClr val="D8B365">
                <a:alpha val="95000"/>
              </a:srgbClr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585216" y="148132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universal approval engine powers leave, attendance, timesheets, expenses, payroll, documents, assets, project gates, budgets, invoices, and exceptions.</a:t>
            </a:r>
            <a:endParaRPr lang="en-US" sz="1470" dirty="0"/>
          </a:p>
        </p:txBody>
      </p:sp>
      <p:sp>
        <p:nvSpPr>
          <p:cNvPr id="9" name="Shape 5"/>
          <p:cNvSpPr/>
          <p:nvPr/>
        </p:nvSpPr>
        <p:spPr>
          <a:xfrm>
            <a:off x="822960" y="2057400"/>
            <a:ext cx="3017520" cy="658368"/>
          </a:xfrm>
          <a:prstGeom prst="roundRect">
            <a:avLst>
              <a:gd name="adj" fmla="val 11111"/>
            </a:avLst>
          </a:prstGeom>
          <a:solidFill>
            <a:srgbClr val="0A1B34">
              <a:alpha val="95000"/>
            </a:srgbClr>
          </a:solidFill>
          <a:ln w="12700">
            <a:solidFill>
              <a:srgbClr val="D8B365">
                <a:alpha val="65000"/>
              </a:srgbClr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1005840" y="2276856"/>
            <a:ext cx="26517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Policy-driven workflows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4389120" y="2057400"/>
            <a:ext cx="3017520" cy="658368"/>
          </a:xfrm>
          <a:prstGeom prst="roundRect">
            <a:avLst>
              <a:gd name="adj" fmla="val 11111"/>
            </a:avLst>
          </a:prstGeom>
          <a:solidFill>
            <a:srgbClr val="0A1B34">
              <a:alpha val="95000"/>
            </a:srgbClr>
          </a:solidFill>
          <a:ln w="12700">
            <a:solidFill>
              <a:srgbClr val="D8B365">
                <a:alpha val="65000"/>
              </a:srgbClr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572000" y="2276856"/>
            <a:ext cx="26517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Multi-level approval</a:t>
            </a:r>
            <a:endParaRPr lang="en-US" sz="1350" dirty="0"/>
          </a:p>
        </p:txBody>
      </p:sp>
      <p:sp>
        <p:nvSpPr>
          <p:cNvPr id="13" name="Shape 9"/>
          <p:cNvSpPr/>
          <p:nvPr/>
        </p:nvSpPr>
        <p:spPr>
          <a:xfrm>
            <a:off x="7955280" y="2057400"/>
            <a:ext cx="3017520" cy="658368"/>
          </a:xfrm>
          <a:prstGeom prst="roundRect">
            <a:avLst>
              <a:gd name="adj" fmla="val 11111"/>
            </a:avLst>
          </a:prstGeom>
          <a:solidFill>
            <a:srgbClr val="0A1B34">
              <a:alpha val="95000"/>
            </a:srgbClr>
          </a:solidFill>
          <a:ln w="12700">
            <a:solidFill>
              <a:srgbClr val="D8B365">
                <a:alpha val="65000"/>
              </a:srgbClr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8138160" y="2276856"/>
            <a:ext cx="26517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Delegation &amp; acting-for</a:t>
            </a:r>
            <a:endParaRPr lang="en-US" sz="1350" dirty="0"/>
          </a:p>
        </p:txBody>
      </p:sp>
      <p:sp>
        <p:nvSpPr>
          <p:cNvPr id="15" name="Shape 11"/>
          <p:cNvSpPr/>
          <p:nvPr/>
        </p:nvSpPr>
        <p:spPr>
          <a:xfrm>
            <a:off x="822960" y="3200400"/>
            <a:ext cx="3017520" cy="658368"/>
          </a:xfrm>
          <a:prstGeom prst="roundRect">
            <a:avLst>
              <a:gd name="adj" fmla="val 11111"/>
            </a:avLst>
          </a:prstGeom>
          <a:solidFill>
            <a:srgbClr val="0A1B34">
              <a:alpha val="95000"/>
            </a:srgbClr>
          </a:solidFill>
          <a:ln w="12700">
            <a:solidFill>
              <a:srgbClr val="D8B365">
                <a:alpha val="65000"/>
              </a:srgbClr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1005840" y="3419856"/>
            <a:ext cx="26517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SLA &amp; escalation</a:t>
            </a:r>
            <a:endParaRPr lang="en-US" sz="1350" dirty="0"/>
          </a:p>
        </p:txBody>
      </p:sp>
      <p:sp>
        <p:nvSpPr>
          <p:cNvPr id="17" name="Shape 13"/>
          <p:cNvSpPr/>
          <p:nvPr/>
        </p:nvSpPr>
        <p:spPr>
          <a:xfrm>
            <a:off x="4389120" y="3200400"/>
            <a:ext cx="3017520" cy="658368"/>
          </a:xfrm>
          <a:prstGeom prst="roundRect">
            <a:avLst>
              <a:gd name="adj" fmla="val 11111"/>
            </a:avLst>
          </a:prstGeom>
          <a:solidFill>
            <a:srgbClr val="0A1B34">
              <a:alpha val="95000"/>
            </a:srgbClr>
          </a:solidFill>
          <a:ln w="12700">
            <a:solidFill>
              <a:srgbClr val="D8B365">
                <a:alpha val="65000"/>
              </a:srgbClr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4572000" y="3419856"/>
            <a:ext cx="26517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Comments &amp; attachments</a:t>
            </a:r>
            <a:endParaRPr lang="en-US" sz="1350" dirty="0"/>
          </a:p>
        </p:txBody>
      </p:sp>
      <p:sp>
        <p:nvSpPr>
          <p:cNvPr id="19" name="Shape 15"/>
          <p:cNvSpPr/>
          <p:nvPr/>
        </p:nvSpPr>
        <p:spPr>
          <a:xfrm>
            <a:off x="7955280" y="3200400"/>
            <a:ext cx="3017520" cy="658368"/>
          </a:xfrm>
          <a:prstGeom prst="roundRect">
            <a:avLst>
              <a:gd name="adj" fmla="val 11111"/>
            </a:avLst>
          </a:prstGeom>
          <a:solidFill>
            <a:srgbClr val="0A1B34">
              <a:alpha val="95000"/>
            </a:srgbClr>
          </a:solidFill>
          <a:ln w="12700">
            <a:solidFill>
              <a:srgbClr val="D8B365">
                <a:alpha val="65000"/>
              </a:srgbClr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8138160" y="3419856"/>
            <a:ext cx="26517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Unified audit trail</a:t>
            </a:r>
            <a:endParaRPr lang="en-US" sz="1350" dirty="0"/>
          </a:p>
        </p:txBody>
      </p:sp>
      <p:sp>
        <p:nvSpPr>
          <p:cNvPr id="21" name="Shape 17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22" name="Image 2" descr="/mnt/data/tracopus_logo_transparen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24" name="Text 19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15/25</a:t>
            </a:r>
            <a:endParaRPr lang="en-US" sz="82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4" name="Image 0" descr="/mnt/data/tracopus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310896"/>
            <a:ext cx="1261872" cy="274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66928" y="850392"/>
            <a:ext cx="7726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Financial Intelligence: Work to Revenue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76072" y="1353312"/>
            <a:ext cx="5212080" cy="0"/>
          </a:xfrm>
          <a:prstGeom prst="line">
            <a:avLst/>
          </a:prstGeom>
          <a:noFill/>
          <a:ln w="12700">
            <a:solidFill>
              <a:srgbClr val="D8B365">
                <a:alpha val="9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85216" y="148132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Tracopus connects the operating flow from project work and employee time to payroll, billing, cost, revenue, and margin intelligence.</a:t>
            </a:r>
            <a:endParaRPr lang="en-US" sz="1470" dirty="0"/>
          </a:p>
        </p:txBody>
      </p:sp>
      <p:sp>
        <p:nvSpPr>
          <p:cNvPr id="8" name="Shape 5"/>
          <p:cNvSpPr/>
          <p:nvPr/>
        </p:nvSpPr>
        <p:spPr>
          <a:xfrm>
            <a:off x="640080" y="2286000"/>
            <a:ext cx="1307592" cy="658368"/>
          </a:xfrm>
          <a:prstGeom prst="roundRect">
            <a:avLst>
              <a:gd name="adj" fmla="val 11111"/>
            </a:avLst>
          </a:prstGeom>
          <a:solidFill>
            <a:srgbClr val="0D223E">
              <a:alpha val="92000"/>
            </a:srgbClr>
          </a:solidFill>
          <a:ln w="12700">
            <a:solidFill>
              <a:srgbClr val="6DCFF6">
                <a:alpha val="65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542032"/>
            <a:ext cx="11612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3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Opportunity</a:t>
            </a:r>
            <a:endParaRPr lang="en-US" sz="930" dirty="0"/>
          </a:p>
        </p:txBody>
      </p:sp>
      <p:sp>
        <p:nvSpPr>
          <p:cNvPr id="10" name="Shape 7"/>
          <p:cNvSpPr/>
          <p:nvPr/>
        </p:nvSpPr>
        <p:spPr>
          <a:xfrm>
            <a:off x="1965960" y="2624328"/>
            <a:ext cx="256032" cy="0"/>
          </a:xfrm>
          <a:prstGeom prst="line">
            <a:avLst/>
          </a:prstGeom>
          <a:noFill/>
          <a:ln w="12700">
            <a:solidFill>
              <a:srgbClr val="D8B365"/>
            </a:solidFill>
            <a:prstDash val="solid"/>
            <a:tailEnd type="triangle"/>
          </a:ln>
        </p:spPr>
      </p:sp>
      <p:sp>
        <p:nvSpPr>
          <p:cNvPr id="11" name="Shape 8"/>
          <p:cNvSpPr/>
          <p:nvPr/>
        </p:nvSpPr>
        <p:spPr>
          <a:xfrm>
            <a:off x="2267712" y="2286000"/>
            <a:ext cx="1307592" cy="658368"/>
          </a:xfrm>
          <a:prstGeom prst="roundRect">
            <a:avLst>
              <a:gd name="adj" fmla="val 11111"/>
            </a:avLst>
          </a:prstGeom>
          <a:solidFill>
            <a:srgbClr val="0D223E">
              <a:alpha val="92000"/>
            </a:srgbClr>
          </a:solidFill>
          <a:ln w="12700">
            <a:solidFill>
              <a:srgbClr val="6DCFF6">
                <a:alpha val="65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340864" y="2542032"/>
            <a:ext cx="11612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3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Estimate</a:t>
            </a:r>
            <a:endParaRPr lang="en-US" sz="930" dirty="0"/>
          </a:p>
        </p:txBody>
      </p:sp>
      <p:sp>
        <p:nvSpPr>
          <p:cNvPr id="13" name="Shape 10"/>
          <p:cNvSpPr/>
          <p:nvPr/>
        </p:nvSpPr>
        <p:spPr>
          <a:xfrm>
            <a:off x="3593592" y="2624328"/>
            <a:ext cx="256032" cy="0"/>
          </a:xfrm>
          <a:prstGeom prst="line">
            <a:avLst/>
          </a:prstGeom>
          <a:noFill/>
          <a:ln w="12700">
            <a:solidFill>
              <a:srgbClr val="D8B365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3895344" y="2286000"/>
            <a:ext cx="1307592" cy="658368"/>
          </a:xfrm>
          <a:prstGeom prst="roundRect">
            <a:avLst>
              <a:gd name="adj" fmla="val 11111"/>
            </a:avLst>
          </a:prstGeom>
          <a:solidFill>
            <a:srgbClr val="0D223E">
              <a:alpha val="92000"/>
            </a:srgbClr>
          </a:solidFill>
          <a:ln w="12700">
            <a:solidFill>
              <a:srgbClr val="6DCFF6">
                <a:alpha val="65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968496" y="2542032"/>
            <a:ext cx="11612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3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</a:t>
            </a:r>
            <a:endParaRPr lang="en-US" sz="930" dirty="0"/>
          </a:p>
        </p:txBody>
      </p:sp>
      <p:sp>
        <p:nvSpPr>
          <p:cNvPr id="16" name="Shape 13"/>
          <p:cNvSpPr/>
          <p:nvPr/>
        </p:nvSpPr>
        <p:spPr>
          <a:xfrm>
            <a:off x="5221224" y="2624328"/>
            <a:ext cx="256032" cy="0"/>
          </a:xfrm>
          <a:prstGeom prst="line">
            <a:avLst/>
          </a:prstGeom>
          <a:noFill/>
          <a:ln w="12700">
            <a:solidFill>
              <a:srgbClr val="D8B365"/>
            </a:solidFill>
            <a:prstDash val="solid"/>
            <a:tailEnd type="triangle"/>
          </a:ln>
        </p:spPr>
      </p:sp>
      <p:sp>
        <p:nvSpPr>
          <p:cNvPr id="17" name="Shape 14"/>
          <p:cNvSpPr/>
          <p:nvPr/>
        </p:nvSpPr>
        <p:spPr>
          <a:xfrm>
            <a:off x="5522976" y="2286000"/>
            <a:ext cx="1307592" cy="658368"/>
          </a:xfrm>
          <a:prstGeom prst="roundRect">
            <a:avLst>
              <a:gd name="adj" fmla="val 11111"/>
            </a:avLst>
          </a:prstGeom>
          <a:solidFill>
            <a:srgbClr val="0D223E">
              <a:alpha val="92000"/>
            </a:srgbClr>
          </a:solidFill>
          <a:ln w="12700">
            <a:solidFill>
              <a:srgbClr val="6DCFF6">
                <a:alpha val="65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596128" y="2542032"/>
            <a:ext cx="11612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3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Resource</a:t>
            </a:r>
            <a:endParaRPr lang="en-US" sz="930" dirty="0"/>
          </a:p>
        </p:txBody>
      </p:sp>
      <p:sp>
        <p:nvSpPr>
          <p:cNvPr id="19" name="Shape 16"/>
          <p:cNvSpPr/>
          <p:nvPr/>
        </p:nvSpPr>
        <p:spPr>
          <a:xfrm>
            <a:off x="6848856" y="2624328"/>
            <a:ext cx="256032" cy="0"/>
          </a:xfrm>
          <a:prstGeom prst="line">
            <a:avLst/>
          </a:prstGeom>
          <a:noFill/>
          <a:ln w="12700">
            <a:solidFill>
              <a:srgbClr val="D8B365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7150608" y="2286000"/>
            <a:ext cx="1307592" cy="658368"/>
          </a:xfrm>
          <a:prstGeom prst="roundRect">
            <a:avLst>
              <a:gd name="adj" fmla="val 11111"/>
            </a:avLst>
          </a:prstGeom>
          <a:solidFill>
            <a:srgbClr val="0D223E">
              <a:alpha val="92000"/>
            </a:srgbClr>
          </a:solidFill>
          <a:ln w="12700">
            <a:solidFill>
              <a:srgbClr val="D8B365">
                <a:alpha val="6500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223760" y="2542032"/>
            <a:ext cx="11612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3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Timesheet</a:t>
            </a:r>
            <a:endParaRPr lang="en-US" sz="930" dirty="0"/>
          </a:p>
        </p:txBody>
      </p:sp>
      <p:sp>
        <p:nvSpPr>
          <p:cNvPr id="22" name="Shape 19"/>
          <p:cNvSpPr/>
          <p:nvPr/>
        </p:nvSpPr>
        <p:spPr>
          <a:xfrm>
            <a:off x="8476488" y="2624328"/>
            <a:ext cx="256032" cy="0"/>
          </a:xfrm>
          <a:prstGeom prst="line">
            <a:avLst/>
          </a:prstGeom>
          <a:noFill/>
          <a:ln w="12700">
            <a:solidFill>
              <a:srgbClr val="D8B365"/>
            </a:solidFill>
            <a:prstDash val="solid"/>
            <a:tailEnd type="triangle"/>
          </a:ln>
        </p:spPr>
      </p:sp>
      <p:sp>
        <p:nvSpPr>
          <p:cNvPr id="23" name="Shape 20"/>
          <p:cNvSpPr/>
          <p:nvPr/>
        </p:nvSpPr>
        <p:spPr>
          <a:xfrm>
            <a:off x="8778240" y="2286000"/>
            <a:ext cx="1307592" cy="658368"/>
          </a:xfrm>
          <a:prstGeom prst="roundRect">
            <a:avLst>
              <a:gd name="adj" fmla="val 11111"/>
            </a:avLst>
          </a:prstGeom>
          <a:solidFill>
            <a:srgbClr val="0D223E">
              <a:alpha val="92000"/>
            </a:srgbClr>
          </a:solidFill>
          <a:ln w="12700">
            <a:solidFill>
              <a:srgbClr val="D8B365">
                <a:alpha val="6500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851392" y="2542032"/>
            <a:ext cx="11612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3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Invoice</a:t>
            </a:r>
            <a:endParaRPr lang="en-US" sz="930" dirty="0"/>
          </a:p>
        </p:txBody>
      </p:sp>
      <p:sp>
        <p:nvSpPr>
          <p:cNvPr id="25" name="Shape 22"/>
          <p:cNvSpPr/>
          <p:nvPr/>
        </p:nvSpPr>
        <p:spPr>
          <a:xfrm>
            <a:off x="10104120" y="2624328"/>
            <a:ext cx="256032" cy="0"/>
          </a:xfrm>
          <a:prstGeom prst="line">
            <a:avLst/>
          </a:prstGeom>
          <a:noFill/>
          <a:ln w="12700">
            <a:solidFill>
              <a:srgbClr val="D8B365"/>
            </a:solidFill>
            <a:prstDash val="solid"/>
            <a:tailEnd type="triangle"/>
          </a:ln>
        </p:spPr>
      </p:sp>
      <p:sp>
        <p:nvSpPr>
          <p:cNvPr id="26" name="Shape 23"/>
          <p:cNvSpPr/>
          <p:nvPr/>
        </p:nvSpPr>
        <p:spPr>
          <a:xfrm>
            <a:off x="10405872" y="2286000"/>
            <a:ext cx="1307592" cy="658368"/>
          </a:xfrm>
          <a:prstGeom prst="roundRect">
            <a:avLst>
              <a:gd name="adj" fmla="val 11111"/>
            </a:avLst>
          </a:prstGeom>
          <a:solidFill>
            <a:srgbClr val="0D223E">
              <a:alpha val="92000"/>
            </a:srgbClr>
          </a:solidFill>
          <a:ln w="12700">
            <a:solidFill>
              <a:srgbClr val="D8B365">
                <a:alpha val="6500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10479024" y="2542032"/>
            <a:ext cx="11612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3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Revenue</a:t>
            </a:r>
            <a:endParaRPr lang="en-US" sz="930" dirty="0"/>
          </a:p>
        </p:txBody>
      </p:sp>
      <p:sp>
        <p:nvSpPr>
          <p:cNvPr id="28" name="Text 25"/>
          <p:cNvSpPr/>
          <p:nvPr/>
        </p:nvSpPr>
        <p:spPr>
          <a:xfrm>
            <a:off x="1005840" y="3794760"/>
            <a:ext cx="987552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62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2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 financials, billing plans, purchase orders, invoices, revenue forecast, and margin visibility.
</a:t>
            </a:r>
            <a:pPr indent="0" marL="0">
              <a:buNone/>
            </a:pPr>
            <a:r>
              <a:rPr lang="en-US" sz="162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2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Expense and reimbursement controls with project/client allocation.
</a:t>
            </a:r>
            <a:pPr indent="0" marL="0">
              <a:buNone/>
            </a:pPr>
            <a:r>
              <a:rPr lang="en-US" sz="162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2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Revenue leakage detection for missing time, unbilled work, delayed approvals, expired POs, and margin erosion.</a:t>
            </a:r>
            <a:endParaRPr lang="en-US" sz="1620" dirty="0"/>
          </a:p>
        </p:txBody>
      </p:sp>
      <p:sp>
        <p:nvSpPr>
          <p:cNvPr id="29" name="Shape 26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30" name="Image 1" descr="/mnt/data/tracopus_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31" name="Text 27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32" name="Text 28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16/25</a:t>
            </a:r>
            <a:endParaRPr lang="en-US" sz="8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sleek_futuristic_infographic_ui_concept_scene_dark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5" name="Image 1" descr="/mnt/data/tracopus_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310896"/>
            <a:ext cx="1261872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66928" y="850392"/>
            <a:ext cx="7726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Agent Framework</a:t>
            </a:r>
            <a:endParaRPr lang="en-US" sz="3000" dirty="0"/>
          </a:p>
        </p:txBody>
      </p:sp>
      <p:sp>
        <p:nvSpPr>
          <p:cNvPr id="7" name="Shape 3"/>
          <p:cNvSpPr/>
          <p:nvPr/>
        </p:nvSpPr>
        <p:spPr>
          <a:xfrm>
            <a:off x="576072" y="1353312"/>
            <a:ext cx="5212080" cy="0"/>
          </a:xfrm>
          <a:prstGeom prst="line">
            <a:avLst/>
          </a:prstGeom>
          <a:noFill/>
          <a:ln w="12700">
            <a:solidFill>
              <a:srgbClr val="D8B365">
                <a:alpha val="95000"/>
              </a:srgbClr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585216" y="148132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is embedded into workflows as evidence-based recommendations with confidence, audit, human approval, and controlled actions — not just chat.</a:t>
            </a:r>
            <a:endParaRPr lang="en-US" sz="1470" dirty="0"/>
          </a:p>
        </p:txBody>
      </p:sp>
      <p:sp>
        <p:nvSpPr>
          <p:cNvPr id="9" name="Shape 5"/>
          <p:cNvSpPr/>
          <p:nvPr/>
        </p:nvSpPr>
        <p:spPr>
          <a:xfrm>
            <a:off x="731520" y="3794760"/>
            <a:ext cx="2377440" cy="475488"/>
          </a:xfrm>
          <a:prstGeom prst="roundRect">
            <a:avLst>
              <a:gd name="adj" fmla="val 15385"/>
            </a:avLst>
          </a:prstGeom>
          <a:solidFill>
            <a:srgbClr val="0A1B34">
              <a:alpha val="96000"/>
            </a:srgbClr>
          </a:solidFill>
          <a:ln w="12700">
            <a:solidFill>
              <a:srgbClr val="9F7AEA">
                <a:alpha val="70000"/>
              </a:srgbClr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22960" y="3959352"/>
            <a:ext cx="21945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WBS Agent</a:t>
            </a:r>
            <a:endParaRPr lang="en-US" sz="960" dirty="0"/>
          </a:p>
        </p:txBody>
      </p:sp>
      <p:sp>
        <p:nvSpPr>
          <p:cNvPr id="11" name="Shape 7"/>
          <p:cNvSpPr/>
          <p:nvPr/>
        </p:nvSpPr>
        <p:spPr>
          <a:xfrm>
            <a:off x="3520440" y="3794760"/>
            <a:ext cx="2377440" cy="475488"/>
          </a:xfrm>
          <a:prstGeom prst="roundRect">
            <a:avLst>
              <a:gd name="adj" fmla="val 15385"/>
            </a:avLst>
          </a:prstGeom>
          <a:solidFill>
            <a:srgbClr val="0A1B34">
              <a:alpha val="96000"/>
            </a:srgbClr>
          </a:solidFill>
          <a:ln w="12700">
            <a:solidFill>
              <a:srgbClr val="9F7AEA">
                <a:alpha val="70000"/>
              </a:srgbClr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3611880" y="3959352"/>
            <a:ext cx="21945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Staffing Agent</a:t>
            </a:r>
            <a:endParaRPr lang="en-US" sz="960" dirty="0"/>
          </a:p>
        </p:txBody>
      </p:sp>
      <p:sp>
        <p:nvSpPr>
          <p:cNvPr id="13" name="Shape 9"/>
          <p:cNvSpPr/>
          <p:nvPr/>
        </p:nvSpPr>
        <p:spPr>
          <a:xfrm>
            <a:off x="6309360" y="3794760"/>
            <a:ext cx="2377440" cy="475488"/>
          </a:xfrm>
          <a:prstGeom prst="roundRect">
            <a:avLst>
              <a:gd name="adj" fmla="val 15385"/>
            </a:avLst>
          </a:prstGeom>
          <a:solidFill>
            <a:srgbClr val="0A1B34">
              <a:alpha val="96000"/>
            </a:srgbClr>
          </a:solidFill>
          <a:ln w="12700">
            <a:solidFill>
              <a:srgbClr val="9F7AEA">
                <a:alpha val="70000"/>
              </a:srgbClr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6400800" y="3959352"/>
            <a:ext cx="21945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Timesheet Agent</a:t>
            </a:r>
            <a:endParaRPr lang="en-US" sz="960" dirty="0"/>
          </a:p>
        </p:txBody>
      </p:sp>
      <p:sp>
        <p:nvSpPr>
          <p:cNvPr id="15" name="Shape 11"/>
          <p:cNvSpPr/>
          <p:nvPr/>
        </p:nvSpPr>
        <p:spPr>
          <a:xfrm>
            <a:off x="9098280" y="3794760"/>
            <a:ext cx="2377440" cy="475488"/>
          </a:xfrm>
          <a:prstGeom prst="roundRect">
            <a:avLst>
              <a:gd name="adj" fmla="val 15385"/>
            </a:avLst>
          </a:prstGeom>
          <a:solidFill>
            <a:srgbClr val="0A1B34">
              <a:alpha val="96000"/>
            </a:srgbClr>
          </a:solidFill>
          <a:ln w="12700">
            <a:solidFill>
              <a:srgbClr val="D8B365">
                <a:alpha val="70000"/>
              </a:srgbClr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9189720" y="3959352"/>
            <a:ext cx="21945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Payroll Readiness</a:t>
            </a:r>
            <a:endParaRPr lang="en-US" sz="960" dirty="0"/>
          </a:p>
        </p:txBody>
      </p:sp>
      <p:sp>
        <p:nvSpPr>
          <p:cNvPr id="17" name="Shape 13"/>
          <p:cNvSpPr/>
          <p:nvPr/>
        </p:nvSpPr>
        <p:spPr>
          <a:xfrm>
            <a:off x="731520" y="4507992"/>
            <a:ext cx="2377440" cy="475488"/>
          </a:xfrm>
          <a:prstGeom prst="roundRect">
            <a:avLst>
              <a:gd name="adj" fmla="val 15385"/>
            </a:avLst>
          </a:prstGeom>
          <a:solidFill>
            <a:srgbClr val="0A1B34">
              <a:alpha val="96000"/>
            </a:srgbClr>
          </a:solidFill>
          <a:ln w="12700">
            <a:solidFill>
              <a:srgbClr val="9F7AEA">
                <a:alpha val="70000"/>
              </a:srgbClr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22960" y="4672584"/>
            <a:ext cx="21945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 Agent</a:t>
            </a:r>
            <a:endParaRPr lang="en-US" sz="960" dirty="0"/>
          </a:p>
        </p:txBody>
      </p:sp>
      <p:sp>
        <p:nvSpPr>
          <p:cNvPr id="19" name="Shape 15"/>
          <p:cNvSpPr/>
          <p:nvPr/>
        </p:nvSpPr>
        <p:spPr>
          <a:xfrm>
            <a:off x="3520440" y="4507992"/>
            <a:ext cx="2377440" cy="475488"/>
          </a:xfrm>
          <a:prstGeom prst="roundRect">
            <a:avLst>
              <a:gd name="adj" fmla="val 15385"/>
            </a:avLst>
          </a:prstGeom>
          <a:solidFill>
            <a:srgbClr val="0A1B34">
              <a:alpha val="96000"/>
            </a:srgbClr>
          </a:solidFill>
          <a:ln w="12700">
            <a:solidFill>
              <a:srgbClr val="9F7AEA">
                <a:alpha val="70000"/>
              </a:srgbClr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3611880" y="4672584"/>
            <a:ext cx="21945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Revenue Agent</a:t>
            </a:r>
            <a:endParaRPr lang="en-US" sz="960" dirty="0"/>
          </a:p>
        </p:txBody>
      </p:sp>
      <p:sp>
        <p:nvSpPr>
          <p:cNvPr id="21" name="Shape 17"/>
          <p:cNvSpPr/>
          <p:nvPr/>
        </p:nvSpPr>
        <p:spPr>
          <a:xfrm>
            <a:off x="6309360" y="4507992"/>
            <a:ext cx="2377440" cy="475488"/>
          </a:xfrm>
          <a:prstGeom prst="roundRect">
            <a:avLst>
              <a:gd name="adj" fmla="val 15385"/>
            </a:avLst>
          </a:prstGeom>
          <a:solidFill>
            <a:srgbClr val="0A1B34">
              <a:alpha val="96000"/>
            </a:srgbClr>
          </a:solidFill>
          <a:ln w="12700">
            <a:solidFill>
              <a:srgbClr val="9F7AEA">
                <a:alpha val="70000"/>
              </a:srgbClr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6400800" y="4672584"/>
            <a:ext cx="21945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Executive Briefing</a:t>
            </a:r>
            <a:endParaRPr lang="en-US" sz="960" dirty="0"/>
          </a:p>
        </p:txBody>
      </p:sp>
      <p:sp>
        <p:nvSpPr>
          <p:cNvPr id="23" name="Shape 19"/>
          <p:cNvSpPr/>
          <p:nvPr/>
        </p:nvSpPr>
        <p:spPr>
          <a:xfrm>
            <a:off x="9098280" y="4507992"/>
            <a:ext cx="2377440" cy="475488"/>
          </a:xfrm>
          <a:prstGeom prst="roundRect">
            <a:avLst>
              <a:gd name="adj" fmla="val 15385"/>
            </a:avLst>
          </a:prstGeom>
          <a:solidFill>
            <a:srgbClr val="0A1B34">
              <a:alpha val="96000"/>
            </a:srgbClr>
          </a:solidFill>
          <a:ln w="12700">
            <a:solidFill>
              <a:srgbClr val="9F7AEA">
                <a:alpha val="70000"/>
              </a:srgbClr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9189720" y="4672584"/>
            <a:ext cx="21945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Integration Health</a:t>
            </a:r>
            <a:endParaRPr lang="en-US" sz="960" dirty="0"/>
          </a:p>
        </p:txBody>
      </p:sp>
      <p:sp>
        <p:nvSpPr>
          <p:cNvPr id="25" name="Shape 21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26" name="Image 2" descr="/mnt/data/tracopus_logo_transparen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28" name="Text 23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17/25</a:t>
            </a:r>
            <a:endParaRPr lang="en-US" sz="8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4" name="Image 0" descr="/mnt/data/tracopus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310896"/>
            <a:ext cx="1261872" cy="274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66928" y="850392"/>
            <a:ext cx="7726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Integration Hub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76072" y="1353312"/>
            <a:ext cx="5212080" cy="0"/>
          </a:xfrm>
          <a:prstGeom prst="line">
            <a:avLst/>
          </a:prstGeom>
          <a:noFill/>
          <a:ln w="12700">
            <a:solidFill>
              <a:srgbClr val="D8B365">
                <a:alpha val="9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85216" y="148132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connector framework makes Tracopus extensible across identity, CRM, work management, DevOps, payroll, accounting, communications, CSV/SFTP, APIs, and webhooks.</a:t>
            </a:r>
            <a:endParaRPr lang="en-US" sz="1470" dirty="0"/>
          </a:p>
        </p:txBody>
      </p:sp>
      <p:sp>
        <p:nvSpPr>
          <p:cNvPr id="8" name="Text 5"/>
          <p:cNvSpPr/>
          <p:nvPr/>
        </p:nvSpPr>
        <p:spPr>
          <a:xfrm>
            <a:off x="621792" y="1920240"/>
            <a:ext cx="5120640" cy="3566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63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3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Connector catalog, setup, mapping, sync schedules, logs, retry queue, and health dashboard.
</a:t>
            </a:r>
            <a:pPr indent="0" marL="0">
              <a:buNone/>
            </a:pPr>
            <a:r>
              <a:rPr lang="en-US" sz="163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3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Adapters for Salesforce, Jira, Azure DevOps, GitHub, Teams, Slack, ADP, Gusto, QuickBooks, Xero, and more.
</a:t>
            </a:r>
            <a:pPr indent="0" marL="0">
              <a:buNone/>
            </a:pPr>
            <a:r>
              <a:rPr lang="en-US" sz="163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3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Connector trust score: success rate, stale windows, latency, failures, and recovery metrics.
</a:t>
            </a:r>
            <a:pPr indent="0" marL="0">
              <a:buNone/>
            </a:pPr>
            <a:r>
              <a:rPr lang="en-US" sz="163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3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API-first architecture supports enterprise ecosystem expansion without changing core domain models.</a:t>
            </a:r>
            <a:endParaRPr lang="en-US" sz="1630" dirty="0"/>
          </a:p>
        </p:txBody>
      </p:sp>
      <p:pic>
        <p:nvPicPr>
          <p:cNvPr id="9" name="Image 1" descr="/mnt/data/a_high_resolution_stylized_tech_infographic_illus_dark.png">    </p:cNvPr>
          <p:cNvPicPr>
            <a:picLocks noChangeAspect="1"/>
          </p:cNvPicPr>
          <p:nvPr/>
        </p:nvPicPr>
        <p:blipFill>
          <a:blip r:embed="rId2"/>
          <a:srcRect l="18379" r="18379" t="0" b="0"/>
          <a:stretch/>
        </p:blipFill>
        <p:spPr>
          <a:xfrm>
            <a:off x="6629400" y="1417320"/>
            <a:ext cx="4983480" cy="443484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6629400" y="1417320"/>
            <a:ext cx="4983480" cy="4434840"/>
          </a:xfrm>
          <a:prstGeom prst="roundRect">
            <a:avLst>
              <a:gd name="adj" fmla="val 2474"/>
            </a:avLst>
          </a:prstGeom>
          <a:solidFill>
            <a:srgbClr val="061326">
              <a:alpha val="0"/>
            </a:srgbClr>
          </a:solidFill>
          <a:ln w="12700">
            <a:solidFill>
              <a:srgbClr val="D8B365">
                <a:alpha val="72000"/>
              </a:srgbClr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12" name="Image 2" descr="/mnt/data/tracopus_logo_transparen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14" name="Text 9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18/25</a:t>
            </a:r>
            <a:endParaRPr lang="en-US" sz="8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4" name="Image 0" descr="/mnt/data/tracopus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310896"/>
            <a:ext cx="1261872" cy="274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66928" y="850392"/>
            <a:ext cx="7726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Security, Audit, and Compliance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76072" y="1353312"/>
            <a:ext cx="5212080" cy="0"/>
          </a:xfrm>
          <a:prstGeom prst="line">
            <a:avLst/>
          </a:prstGeom>
          <a:noFill/>
          <a:ln w="12700">
            <a:solidFill>
              <a:srgbClr val="D8B365">
                <a:alpha val="9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85216" y="148132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Production-ready controls are built into every feature: role scope, field masking, approvals, audit events, retention, export controls, and integration security.</a:t>
            </a:r>
            <a:endParaRPr lang="en-US" sz="1470" dirty="0"/>
          </a:p>
        </p:txBody>
      </p:sp>
      <p:sp>
        <p:nvSpPr>
          <p:cNvPr id="8" name="Shape 5"/>
          <p:cNvSpPr/>
          <p:nvPr/>
        </p:nvSpPr>
        <p:spPr>
          <a:xfrm>
            <a:off x="685800" y="1874520"/>
            <a:ext cx="3310128" cy="987552"/>
          </a:xfrm>
          <a:prstGeom prst="roundRect">
            <a:avLst>
              <a:gd name="adj" fmla="val 7407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68680" y="207568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8B36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SSO &amp; Session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68680" y="2386584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Microsoft Entra ID, team-scoped context, session controls.</a:t>
            </a:r>
            <a:endParaRPr lang="en-US" sz="970" dirty="0"/>
          </a:p>
        </p:txBody>
      </p:sp>
      <p:sp>
        <p:nvSpPr>
          <p:cNvPr id="11" name="Shape 8"/>
          <p:cNvSpPr/>
          <p:nvPr/>
        </p:nvSpPr>
        <p:spPr>
          <a:xfrm>
            <a:off x="4416552" y="1874520"/>
            <a:ext cx="3310128" cy="987552"/>
          </a:xfrm>
          <a:prstGeom prst="roundRect">
            <a:avLst>
              <a:gd name="adj" fmla="val 7407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99432" y="207568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8B36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RBAC &amp; Scope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4599432" y="2386584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 templates, CRUD matrices, manager/team scope, self-service limits.</a:t>
            </a:r>
            <a:endParaRPr lang="en-US" sz="970" dirty="0"/>
          </a:p>
        </p:txBody>
      </p:sp>
      <p:sp>
        <p:nvSpPr>
          <p:cNvPr id="14" name="Shape 11"/>
          <p:cNvSpPr/>
          <p:nvPr/>
        </p:nvSpPr>
        <p:spPr>
          <a:xfrm>
            <a:off x="8147304" y="1874520"/>
            <a:ext cx="3310128" cy="987552"/>
          </a:xfrm>
          <a:prstGeom prst="roundRect">
            <a:avLst>
              <a:gd name="adj" fmla="val 7407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330184" y="207568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8B36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Data Masking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8330184" y="2386584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Salary, tax, bank, payroll, documents, performance, and PII.</a:t>
            </a:r>
            <a:endParaRPr lang="en-US" sz="970" dirty="0"/>
          </a:p>
        </p:txBody>
      </p:sp>
      <p:sp>
        <p:nvSpPr>
          <p:cNvPr id="17" name="Shape 14"/>
          <p:cNvSpPr/>
          <p:nvPr/>
        </p:nvSpPr>
        <p:spPr>
          <a:xfrm>
            <a:off x="685800" y="3355848"/>
            <a:ext cx="3310128" cy="987552"/>
          </a:xfrm>
          <a:prstGeom prst="roundRect">
            <a:avLst>
              <a:gd name="adj" fmla="val 7407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68680" y="3557016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8B36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Unified Audit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868680" y="3867912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Actor, entity, event, before/after data, comments, attachments, and evidence.</a:t>
            </a:r>
            <a:endParaRPr lang="en-US" sz="970" dirty="0"/>
          </a:p>
        </p:txBody>
      </p:sp>
      <p:sp>
        <p:nvSpPr>
          <p:cNvPr id="20" name="Shape 17"/>
          <p:cNvSpPr/>
          <p:nvPr/>
        </p:nvSpPr>
        <p:spPr>
          <a:xfrm>
            <a:off x="4416552" y="3355848"/>
            <a:ext cx="3310128" cy="987552"/>
          </a:xfrm>
          <a:prstGeom prst="roundRect">
            <a:avLst>
              <a:gd name="adj" fmla="val 7407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99432" y="3557016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8B36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Feature Flags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4599432" y="3867912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Org-level switches, page flags, rollout controls, pilot-safe defaults.</a:t>
            </a:r>
            <a:endParaRPr lang="en-US" sz="970" dirty="0"/>
          </a:p>
        </p:txBody>
      </p:sp>
      <p:sp>
        <p:nvSpPr>
          <p:cNvPr id="23" name="Shape 20"/>
          <p:cNvSpPr/>
          <p:nvPr/>
        </p:nvSpPr>
        <p:spPr>
          <a:xfrm>
            <a:off x="8147304" y="3355848"/>
            <a:ext cx="3310128" cy="987552"/>
          </a:xfrm>
          <a:prstGeom prst="roundRect">
            <a:avLst>
              <a:gd name="adj" fmla="val 7407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330184" y="3557016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8B36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Secure APIs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8330184" y="3867912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Versioned endpoints, tenant scope, validation, logs, and integrations.</a:t>
            </a:r>
            <a:endParaRPr lang="en-US" sz="970" dirty="0"/>
          </a:p>
        </p:txBody>
      </p:sp>
      <p:sp>
        <p:nvSpPr>
          <p:cNvPr id="26" name="Shape 23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27" name="Image 1" descr="/mnt/data/tracopus_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29" name="Text 25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19/25</a:t>
            </a:r>
            <a:endParaRPr lang="en-US" sz="8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ultra_modern_dark_themed_contro_dark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5" name="Image 1" descr="/mnt/data/tracopus_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310896"/>
            <a:ext cx="1261872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66928" y="850392"/>
            <a:ext cx="7726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Analytics and Reporting Across the Enterprise</a:t>
            </a:r>
            <a:endParaRPr lang="en-US" sz="3000" dirty="0"/>
          </a:p>
        </p:txBody>
      </p:sp>
      <p:sp>
        <p:nvSpPr>
          <p:cNvPr id="7" name="Shape 3"/>
          <p:cNvSpPr/>
          <p:nvPr/>
        </p:nvSpPr>
        <p:spPr>
          <a:xfrm>
            <a:off x="576072" y="1353312"/>
            <a:ext cx="5212080" cy="0"/>
          </a:xfrm>
          <a:prstGeom prst="line">
            <a:avLst/>
          </a:prstGeom>
          <a:noFill/>
          <a:ln w="12700">
            <a:solidFill>
              <a:srgbClr val="D8B365">
                <a:alpha val="95000"/>
              </a:srgbClr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585216" y="148132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Dashboards, charts, reports, scheduled exports, and AI insights span people, projects, resources, payroll, finance, approvals, risk, integrations, and executives.</a:t>
            </a:r>
            <a:endParaRPr lang="en-US" sz="1470" dirty="0"/>
          </a:p>
        </p:txBody>
      </p:sp>
      <p:sp>
        <p:nvSpPr>
          <p:cNvPr id="9" name="Shape 5"/>
          <p:cNvSpPr/>
          <p:nvPr/>
        </p:nvSpPr>
        <p:spPr>
          <a:xfrm>
            <a:off x="822960" y="3886200"/>
            <a:ext cx="2148840" cy="274320"/>
          </a:xfrm>
          <a:prstGeom prst="roundRect">
            <a:avLst>
              <a:gd name="adj" fmla="val 20000"/>
            </a:avLst>
          </a:prstGeom>
          <a:solidFill>
            <a:srgbClr val="D8B365">
              <a:alpha val="14000"/>
            </a:srgbClr>
          </a:solidFill>
          <a:ln w="10160">
            <a:solidFill>
              <a:srgbClr val="D8B365">
                <a:alpha val="85000"/>
              </a:srgbClr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96112" y="3950208"/>
            <a:ext cx="200253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Workforce</a:t>
            </a:r>
            <a:endParaRPr lang="en-US" sz="820" dirty="0"/>
          </a:p>
        </p:txBody>
      </p:sp>
      <p:sp>
        <p:nvSpPr>
          <p:cNvPr id="11" name="Shape 7"/>
          <p:cNvSpPr/>
          <p:nvPr/>
        </p:nvSpPr>
        <p:spPr>
          <a:xfrm>
            <a:off x="3611880" y="3886200"/>
            <a:ext cx="2148840" cy="274320"/>
          </a:xfrm>
          <a:prstGeom prst="roundRect">
            <a:avLst>
              <a:gd name="adj" fmla="val 20000"/>
            </a:avLst>
          </a:prstGeom>
          <a:solidFill>
            <a:srgbClr val="6DCFF6">
              <a:alpha val="14000"/>
            </a:srgbClr>
          </a:solidFill>
          <a:ln w="10160">
            <a:solidFill>
              <a:srgbClr val="6DCFF6">
                <a:alpha val="85000"/>
              </a:srgbClr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3685032" y="3950208"/>
            <a:ext cx="200253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6DCF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Delivery</a:t>
            </a:r>
            <a:endParaRPr lang="en-US" sz="820" dirty="0"/>
          </a:p>
        </p:txBody>
      </p:sp>
      <p:sp>
        <p:nvSpPr>
          <p:cNvPr id="13" name="Shape 9"/>
          <p:cNvSpPr/>
          <p:nvPr/>
        </p:nvSpPr>
        <p:spPr>
          <a:xfrm>
            <a:off x="6400800" y="3886200"/>
            <a:ext cx="2148840" cy="274320"/>
          </a:xfrm>
          <a:prstGeom prst="roundRect">
            <a:avLst>
              <a:gd name="adj" fmla="val 20000"/>
            </a:avLst>
          </a:prstGeom>
          <a:solidFill>
            <a:srgbClr val="D8B365">
              <a:alpha val="14000"/>
            </a:srgbClr>
          </a:solidFill>
          <a:ln w="10160">
            <a:solidFill>
              <a:srgbClr val="D8B365">
                <a:alpha val="85000"/>
              </a:srgbClr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6473952" y="3950208"/>
            <a:ext cx="200253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Resource</a:t>
            </a:r>
            <a:endParaRPr lang="en-US" sz="820" dirty="0"/>
          </a:p>
        </p:txBody>
      </p:sp>
      <p:sp>
        <p:nvSpPr>
          <p:cNvPr id="15" name="Shape 11"/>
          <p:cNvSpPr/>
          <p:nvPr/>
        </p:nvSpPr>
        <p:spPr>
          <a:xfrm>
            <a:off x="9189720" y="3886200"/>
            <a:ext cx="2148840" cy="274320"/>
          </a:xfrm>
          <a:prstGeom prst="roundRect">
            <a:avLst>
              <a:gd name="adj" fmla="val 20000"/>
            </a:avLst>
          </a:prstGeom>
          <a:solidFill>
            <a:srgbClr val="6DCFF6">
              <a:alpha val="14000"/>
            </a:srgbClr>
          </a:solidFill>
          <a:ln w="10160">
            <a:solidFill>
              <a:srgbClr val="6DCFF6">
                <a:alpha val="85000"/>
              </a:srgbClr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9262872" y="3950208"/>
            <a:ext cx="200253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6DCF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Payroll</a:t>
            </a:r>
            <a:endParaRPr lang="en-US" sz="820" dirty="0"/>
          </a:p>
        </p:txBody>
      </p:sp>
      <p:sp>
        <p:nvSpPr>
          <p:cNvPr id="17" name="Shape 13"/>
          <p:cNvSpPr/>
          <p:nvPr/>
        </p:nvSpPr>
        <p:spPr>
          <a:xfrm>
            <a:off x="822960" y="4636008"/>
            <a:ext cx="2148840" cy="274320"/>
          </a:xfrm>
          <a:prstGeom prst="roundRect">
            <a:avLst>
              <a:gd name="adj" fmla="val 20000"/>
            </a:avLst>
          </a:prstGeom>
          <a:solidFill>
            <a:srgbClr val="D8B365">
              <a:alpha val="14000"/>
            </a:srgbClr>
          </a:solidFill>
          <a:ln w="10160">
            <a:solidFill>
              <a:srgbClr val="D8B365">
                <a:alpha val="85000"/>
              </a:srgbClr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96112" y="4700016"/>
            <a:ext cx="200253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Finance</a:t>
            </a:r>
            <a:endParaRPr lang="en-US" sz="820" dirty="0"/>
          </a:p>
        </p:txBody>
      </p:sp>
      <p:sp>
        <p:nvSpPr>
          <p:cNvPr id="19" name="Shape 15"/>
          <p:cNvSpPr/>
          <p:nvPr/>
        </p:nvSpPr>
        <p:spPr>
          <a:xfrm>
            <a:off x="3611880" y="4636008"/>
            <a:ext cx="2148840" cy="274320"/>
          </a:xfrm>
          <a:prstGeom prst="roundRect">
            <a:avLst>
              <a:gd name="adj" fmla="val 20000"/>
            </a:avLst>
          </a:prstGeom>
          <a:solidFill>
            <a:srgbClr val="6DCFF6">
              <a:alpha val="14000"/>
            </a:srgbClr>
          </a:solidFill>
          <a:ln w="10160">
            <a:solidFill>
              <a:srgbClr val="6DCFF6">
                <a:alpha val="85000"/>
              </a:srgbClr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3685032" y="4700016"/>
            <a:ext cx="200253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6DCF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Approvals</a:t>
            </a:r>
            <a:endParaRPr lang="en-US" sz="820" dirty="0"/>
          </a:p>
        </p:txBody>
      </p:sp>
      <p:sp>
        <p:nvSpPr>
          <p:cNvPr id="21" name="Shape 17"/>
          <p:cNvSpPr/>
          <p:nvPr/>
        </p:nvSpPr>
        <p:spPr>
          <a:xfrm>
            <a:off x="6400800" y="4636008"/>
            <a:ext cx="2148840" cy="274320"/>
          </a:xfrm>
          <a:prstGeom prst="roundRect">
            <a:avLst>
              <a:gd name="adj" fmla="val 20000"/>
            </a:avLst>
          </a:prstGeom>
          <a:solidFill>
            <a:srgbClr val="D8B365">
              <a:alpha val="14000"/>
            </a:srgbClr>
          </a:solidFill>
          <a:ln w="10160">
            <a:solidFill>
              <a:srgbClr val="D8B365">
                <a:alpha val="85000"/>
              </a:srgbClr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6473952" y="4700016"/>
            <a:ext cx="200253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</a:t>
            </a:r>
            <a:endParaRPr lang="en-US" sz="820" dirty="0"/>
          </a:p>
        </p:txBody>
      </p:sp>
      <p:sp>
        <p:nvSpPr>
          <p:cNvPr id="23" name="Shape 19"/>
          <p:cNvSpPr/>
          <p:nvPr/>
        </p:nvSpPr>
        <p:spPr>
          <a:xfrm>
            <a:off x="9189720" y="4636008"/>
            <a:ext cx="2148840" cy="274320"/>
          </a:xfrm>
          <a:prstGeom prst="roundRect">
            <a:avLst>
              <a:gd name="adj" fmla="val 20000"/>
            </a:avLst>
          </a:prstGeom>
          <a:solidFill>
            <a:srgbClr val="6DCFF6">
              <a:alpha val="14000"/>
            </a:srgbClr>
          </a:solidFill>
          <a:ln w="10160">
            <a:solidFill>
              <a:srgbClr val="6DCFF6">
                <a:alpha val="85000"/>
              </a:srgbClr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9262872" y="4700016"/>
            <a:ext cx="200253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6DCF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Integrations</a:t>
            </a:r>
            <a:endParaRPr lang="en-US" sz="820" dirty="0"/>
          </a:p>
        </p:txBody>
      </p:sp>
      <p:sp>
        <p:nvSpPr>
          <p:cNvPr id="25" name="Shape 21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26" name="Image 2" descr="/mnt/data/tracopus_logo_transparen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28" name="Text 23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20/25</a:t>
            </a:r>
            <a:endParaRPr lang="en-US" sz="82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4" name="Image 0" descr="/mnt/data/tracopus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310896"/>
            <a:ext cx="1261872" cy="274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66928" y="850392"/>
            <a:ext cx="7726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Mobile-Ready Workflows and Collaboration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76072" y="1353312"/>
            <a:ext cx="5212080" cy="0"/>
          </a:xfrm>
          <a:prstGeom prst="line">
            <a:avLst/>
          </a:prstGeom>
          <a:noFill/>
          <a:ln w="12700">
            <a:solidFill>
              <a:srgbClr val="D8B365">
                <a:alpha val="9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85216" y="148132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Tracopus supports employee and manager workflows across web and mobile, with shared context through notes, files, chat, comments, activity feeds, and notifications.</a:t>
            </a:r>
            <a:endParaRPr lang="en-US" sz="1470" dirty="0"/>
          </a:p>
        </p:txBody>
      </p:sp>
      <p:sp>
        <p:nvSpPr>
          <p:cNvPr id="8" name="Text 5"/>
          <p:cNvSpPr/>
          <p:nvPr/>
        </p:nvSpPr>
        <p:spPr>
          <a:xfrm>
            <a:off x="777240" y="1965960"/>
            <a:ext cx="5394960" cy="23774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162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2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Android mobile app parity for assigned projects, tasks, timesheets, and personal insights.
</a:t>
            </a:r>
            <a:pPr indent="0" marL="0">
              <a:buNone/>
            </a:pPr>
            <a:r>
              <a:rPr lang="en-US" sz="162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2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Collaboration surfaces connected to project, employee, approval, risk, file, and decision context.
</a:t>
            </a:r>
            <a:pPr indent="0" marL="0">
              <a:buNone/>
            </a:pPr>
            <a:r>
              <a:rPr lang="en-US" sz="162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2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Notification center and Today activity panel keep users focused on required actions.
</a:t>
            </a:r>
            <a:pPr indent="0" marL="0">
              <a:buNone/>
            </a:pPr>
            <a:r>
              <a:rPr lang="en-US" sz="1620" b="1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620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Guided navigation, onboarding tours, help center, and embedded assist dock improve adoption.</a:t>
            </a:r>
            <a:endParaRPr lang="en-US" sz="1620" dirty="0"/>
          </a:p>
        </p:txBody>
      </p:sp>
      <p:sp>
        <p:nvSpPr>
          <p:cNvPr id="9" name="Shape 6"/>
          <p:cNvSpPr/>
          <p:nvPr/>
        </p:nvSpPr>
        <p:spPr>
          <a:xfrm>
            <a:off x="6720840" y="1920240"/>
            <a:ext cx="1828800" cy="713232"/>
          </a:xfrm>
          <a:prstGeom prst="roundRect">
            <a:avLst>
              <a:gd name="adj" fmla="val 10256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766560" y="198424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▣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104888" y="2011680"/>
            <a:ext cx="137160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Web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9144000" y="1920240"/>
            <a:ext cx="1828800" cy="713232"/>
          </a:xfrm>
          <a:prstGeom prst="roundRect">
            <a:avLst>
              <a:gd name="adj" fmla="val 10256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189720" y="198424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▯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9528048" y="2011680"/>
            <a:ext cx="137160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Mobile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7927848" y="3429000"/>
            <a:ext cx="1828800" cy="713232"/>
          </a:xfrm>
          <a:prstGeom prst="roundRect">
            <a:avLst>
              <a:gd name="adj" fmla="val 10256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973568" y="349300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◉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8311896" y="3520440"/>
            <a:ext cx="137160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Notifications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6720840" y="4892040"/>
            <a:ext cx="1828800" cy="713232"/>
          </a:xfrm>
          <a:prstGeom prst="roundRect">
            <a:avLst>
              <a:gd name="adj" fmla="val 10256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766560" y="495604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▥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7104888" y="4983480"/>
            <a:ext cx="137160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Files &amp; Notes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9144000" y="4892040"/>
            <a:ext cx="1828800" cy="713232"/>
          </a:xfrm>
          <a:prstGeom prst="roundRect">
            <a:avLst>
              <a:gd name="adj" fmla="val 10256"/>
            </a:avLst>
          </a:prstGeom>
          <a:solidFill>
            <a:srgbClr val="102846">
              <a:alpha val="88000"/>
            </a:srgbClr>
          </a:solidFill>
          <a:ln w="12700">
            <a:solidFill>
              <a:srgbClr val="D8B365">
                <a:alpha val="5500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9189720" y="4956048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8B3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☰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9528048" y="4983480"/>
            <a:ext cx="137160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Chat &amp; Activity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25" name="Image 1" descr="/mnt/data/tracopus_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26" name="Text 22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27" name="Text 23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21/25</a:t>
            </a:r>
            <a:endParaRPr lang="en-US" sz="82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4" name="Image 0" descr="/mnt/data/tracopus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310896"/>
            <a:ext cx="1261872" cy="274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66928" y="850392"/>
            <a:ext cx="7726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Extensible Architecture for Enterprise Scale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76072" y="1353312"/>
            <a:ext cx="5212080" cy="0"/>
          </a:xfrm>
          <a:prstGeom prst="line">
            <a:avLst/>
          </a:prstGeom>
          <a:noFill/>
          <a:ln w="12700">
            <a:solidFill>
              <a:srgbClr val="D8B365">
                <a:alpha val="9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85216" y="148132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platform is designed to preserve existing capabilities while adding enterprise intelligence through versioned APIs, shared services, adapters, feature flags, and AI gateway controls.</a:t>
            </a:r>
            <a:endParaRPr lang="en-US" sz="1470" dirty="0"/>
          </a:p>
        </p:txBody>
      </p:sp>
      <p:sp>
        <p:nvSpPr>
          <p:cNvPr id="8" name="Shape 5"/>
          <p:cNvSpPr/>
          <p:nvPr/>
        </p:nvSpPr>
        <p:spPr>
          <a:xfrm>
            <a:off x="1005840" y="1993392"/>
            <a:ext cx="10149840" cy="530352"/>
          </a:xfrm>
          <a:prstGeom prst="roundRect">
            <a:avLst>
              <a:gd name="adj" fmla="val 13793"/>
            </a:avLst>
          </a:prstGeom>
          <a:solidFill>
            <a:srgbClr val="0D223E">
              <a:alpha val="90000"/>
            </a:srgbClr>
          </a:solidFill>
          <a:ln w="12700">
            <a:solidFill>
              <a:srgbClr val="6DCFF6">
                <a:alpha val="58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261872" y="2139696"/>
            <a:ext cx="23774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Experience Layer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3749040" y="2139696"/>
            <a:ext cx="7132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Role-based UI, dashboards, mobile, assist dock</a:t>
            </a:r>
            <a:endParaRPr lang="en-US" sz="1180" dirty="0"/>
          </a:p>
        </p:txBody>
      </p:sp>
      <p:sp>
        <p:nvSpPr>
          <p:cNvPr id="11" name="Shape 8"/>
          <p:cNvSpPr/>
          <p:nvPr/>
        </p:nvSpPr>
        <p:spPr>
          <a:xfrm>
            <a:off x="1005840" y="2761488"/>
            <a:ext cx="10149840" cy="530352"/>
          </a:xfrm>
          <a:prstGeom prst="roundRect">
            <a:avLst>
              <a:gd name="adj" fmla="val 13793"/>
            </a:avLst>
          </a:prstGeom>
          <a:solidFill>
            <a:srgbClr val="102846">
              <a:alpha val="90000"/>
            </a:srgbClr>
          </a:solidFill>
          <a:ln w="12700">
            <a:solidFill>
              <a:srgbClr val="6DCFF6">
                <a:alpha val="58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261872" y="2907792"/>
            <a:ext cx="23774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Domain Modules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3749040" y="2907792"/>
            <a:ext cx="7132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People, Projects, Resources, Payroll, Finance, Performance</a:t>
            </a:r>
            <a:endParaRPr lang="en-US" sz="1180" dirty="0"/>
          </a:p>
        </p:txBody>
      </p:sp>
      <p:sp>
        <p:nvSpPr>
          <p:cNvPr id="14" name="Shape 11"/>
          <p:cNvSpPr/>
          <p:nvPr/>
        </p:nvSpPr>
        <p:spPr>
          <a:xfrm>
            <a:off x="1005840" y="3529584"/>
            <a:ext cx="10149840" cy="530352"/>
          </a:xfrm>
          <a:prstGeom prst="roundRect">
            <a:avLst>
              <a:gd name="adj" fmla="val 13793"/>
            </a:avLst>
          </a:prstGeom>
          <a:solidFill>
            <a:srgbClr val="0D223E">
              <a:alpha val="90000"/>
            </a:srgbClr>
          </a:solidFill>
          <a:ln w="12700">
            <a:solidFill>
              <a:srgbClr val="D8B365">
                <a:alpha val="58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261872" y="3675888"/>
            <a:ext cx="23774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D8B36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Shared Services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3749040" y="3675888"/>
            <a:ext cx="7132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Approvals, audit, notifications, documents, analytics, RBAC</a:t>
            </a:r>
            <a:endParaRPr lang="en-US" sz="1180" dirty="0"/>
          </a:p>
        </p:txBody>
      </p:sp>
      <p:sp>
        <p:nvSpPr>
          <p:cNvPr id="17" name="Shape 14"/>
          <p:cNvSpPr/>
          <p:nvPr/>
        </p:nvSpPr>
        <p:spPr>
          <a:xfrm>
            <a:off x="1005840" y="4297680"/>
            <a:ext cx="10149840" cy="530352"/>
          </a:xfrm>
          <a:prstGeom prst="roundRect">
            <a:avLst>
              <a:gd name="adj" fmla="val 13793"/>
            </a:avLst>
          </a:prstGeom>
          <a:solidFill>
            <a:srgbClr val="102846">
              <a:alpha val="90000"/>
            </a:srgbClr>
          </a:solidFill>
          <a:ln w="12700">
            <a:solidFill>
              <a:srgbClr val="6DCFF6">
                <a:alpha val="58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261872" y="4443984"/>
            <a:ext cx="23774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Integration &amp; AI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3749040" y="4443984"/>
            <a:ext cx="7132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Connector registry, sync engine, AI Gateway, agent registry</a:t>
            </a:r>
            <a:endParaRPr lang="en-US" sz="1180" dirty="0"/>
          </a:p>
        </p:txBody>
      </p:sp>
      <p:sp>
        <p:nvSpPr>
          <p:cNvPr id="20" name="Shape 17"/>
          <p:cNvSpPr/>
          <p:nvPr/>
        </p:nvSpPr>
        <p:spPr>
          <a:xfrm>
            <a:off x="1005840" y="5065776"/>
            <a:ext cx="10149840" cy="530352"/>
          </a:xfrm>
          <a:prstGeom prst="roundRect">
            <a:avLst>
              <a:gd name="adj" fmla="val 13793"/>
            </a:avLst>
          </a:prstGeom>
          <a:solidFill>
            <a:srgbClr val="0D223E">
              <a:alpha val="90000"/>
            </a:srgbClr>
          </a:solidFill>
          <a:ln w="12700">
            <a:solidFill>
              <a:srgbClr val="6DCFF6">
                <a:alpha val="5800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261872" y="5212080"/>
            <a:ext cx="23774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Data &amp; Governance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3749040" y="5212080"/>
            <a:ext cx="7132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Scoped records, events, audit evidence, policy enforcement</a:t>
            </a:r>
            <a:endParaRPr lang="en-US" sz="1180" dirty="0"/>
          </a:p>
        </p:txBody>
      </p:sp>
      <p:sp>
        <p:nvSpPr>
          <p:cNvPr id="23" name="Shape 20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24" name="Image 1" descr="/mnt/data/tracopus_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26" name="Text 22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22/25</a:t>
            </a:r>
            <a:endParaRPr lang="en-US" sz="82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4" name="Image 0" descr="/mnt/data/tracopus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310896"/>
            <a:ext cx="1261872" cy="274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66928" y="850392"/>
            <a:ext cx="7726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Adoption Roadmap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76072" y="1353312"/>
            <a:ext cx="5212080" cy="0"/>
          </a:xfrm>
          <a:prstGeom prst="line">
            <a:avLst/>
          </a:prstGeom>
          <a:noFill/>
          <a:ln w="12700">
            <a:solidFill>
              <a:srgbClr val="D8B365">
                <a:alpha val="9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85216" y="148132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Tracopus can be rolled out progressively by persona, module, and feature flag — enabling a controlled enterprise adoption path.</a:t>
            </a:r>
            <a:endParaRPr lang="en-US" sz="1470" dirty="0"/>
          </a:p>
        </p:txBody>
      </p:sp>
      <p:sp>
        <p:nvSpPr>
          <p:cNvPr id="8" name="Shape 5"/>
          <p:cNvSpPr/>
          <p:nvPr/>
        </p:nvSpPr>
        <p:spPr>
          <a:xfrm>
            <a:off x="777240" y="2011680"/>
            <a:ext cx="2487168" cy="2286000"/>
          </a:xfrm>
          <a:prstGeom prst="roundRect">
            <a:avLst>
              <a:gd name="adj" fmla="val 3200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D8B365">
                <a:alpha val="65000"/>
              </a:srgbClr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960120" y="2240280"/>
            <a:ext cx="502920" cy="502920"/>
          </a:xfrm>
          <a:prstGeom prst="ellipse">
            <a:avLst/>
          </a:prstGeom>
          <a:solidFill>
            <a:srgbClr val="D8B365">
              <a:alpha val="12000"/>
            </a:srgbClr>
          </a:solidFill>
          <a:ln w="13970">
            <a:solidFill>
              <a:srgbClr val="D8B36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60120" y="2313432"/>
            <a:ext cx="502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8B36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1554480" y="2331720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Foundation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005840" y="2926080"/>
            <a:ext cx="201168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Navigation, personas, dashboards, Employee 360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3611880" y="2011680"/>
            <a:ext cx="2487168" cy="2286000"/>
          </a:xfrm>
          <a:prstGeom prst="roundRect">
            <a:avLst>
              <a:gd name="adj" fmla="val 3200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D8B365">
                <a:alpha val="65000"/>
              </a:srgbClr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3794760" y="2240280"/>
            <a:ext cx="502920" cy="502920"/>
          </a:xfrm>
          <a:prstGeom prst="ellipse">
            <a:avLst/>
          </a:prstGeom>
          <a:solidFill>
            <a:srgbClr val="D8B365">
              <a:alpha val="12000"/>
            </a:srgbClr>
          </a:solidFill>
          <a:ln w="13970">
            <a:solidFill>
              <a:srgbClr val="D8B36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794760" y="2313432"/>
            <a:ext cx="502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8B36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4389120" y="2331720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Operations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3840480" y="2926080"/>
            <a:ext cx="201168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Leave, attendance, timesheets, approvals, payroll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6446520" y="2011680"/>
            <a:ext cx="2487168" cy="2286000"/>
          </a:xfrm>
          <a:prstGeom prst="roundRect">
            <a:avLst>
              <a:gd name="adj" fmla="val 3200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D8B365">
                <a:alpha val="65000"/>
              </a:srgbClr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8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629400" y="2240280"/>
            <a:ext cx="502920" cy="502920"/>
          </a:xfrm>
          <a:prstGeom prst="ellipse">
            <a:avLst/>
          </a:prstGeom>
          <a:solidFill>
            <a:srgbClr val="D8B365">
              <a:alpha val="12000"/>
            </a:srgbClr>
          </a:solidFill>
          <a:ln w="13970">
            <a:solidFill>
              <a:srgbClr val="D8B365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629400" y="2313432"/>
            <a:ext cx="502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8B36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7223760" y="2331720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Delivery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6675120" y="2926080"/>
            <a:ext cx="201168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Gantt, risks, issues, portfolio, resources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9281160" y="2011680"/>
            <a:ext cx="2487168" cy="2286000"/>
          </a:xfrm>
          <a:prstGeom prst="roundRect">
            <a:avLst>
              <a:gd name="adj" fmla="val 3200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D8B365">
                <a:alpha val="65000"/>
              </a:srgbClr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9464040" y="2240280"/>
            <a:ext cx="502920" cy="502920"/>
          </a:xfrm>
          <a:prstGeom prst="ellipse">
            <a:avLst/>
          </a:prstGeom>
          <a:solidFill>
            <a:srgbClr val="D8B365">
              <a:alpha val="12000"/>
            </a:srgbClr>
          </a:solidFill>
          <a:ln w="13970">
            <a:solidFill>
              <a:srgbClr val="D8B365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9464040" y="2313432"/>
            <a:ext cx="502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8B36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26" name="Text 23"/>
          <p:cNvSpPr/>
          <p:nvPr/>
        </p:nvSpPr>
        <p:spPr>
          <a:xfrm>
            <a:off x="10058400" y="2331720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Intelligence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9509760" y="2926080"/>
            <a:ext cx="201168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agents, control tower, revenue leakage, integrations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29" name="Image 1" descr="/mnt/data/tracopus_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30" name="Text 26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31" name="Text 27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23/25</a:t>
            </a:r>
            <a:endParaRPr lang="en-US" sz="82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4" name="Image 0" descr="/mnt/data/tracopus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912" y="310896"/>
            <a:ext cx="1261872" cy="274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66928" y="850392"/>
            <a:ext cx="7726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Business Outcomes Tracopus Enables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76072" y="1353312"/>
            <a:ext cx="5212080" cy="0"/>
          </a:xfrm>
          <a:prstGeom prst="line">
            <a:avLst/>
          </a:prstGeom>
          <a:noFill/>
          <a:ln w="12700">
            <a:solidFill>
              <a:srgbClr val="D8B365">
                <a:alpha val="9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85216" y="1481328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7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value is not only feature coverage — it is faster decisions, better control, less leakage, stronger governance, and a unified operating model.</a:t>
            </a:r>
            <a:endParaRPr lang="en-US" sz="1470" dirty="0"/>
          </a:p>
        </p:txBody>
      </p:sp>
      <p:sp>
        <p:nvSpPr>
          <p:cNvPr id="8" name="Shape 5"/>
          <p:cNvSpPr/>
          <p:nvPr/>
        </p:nvSpPr>
        <p:spPr>
          <a:xfrm>
            <a:off x="685800" y="1993392"/>
            <a:ext cx="3291840" cy="960120"/>
          </a:xfrm>
          <a:prstGeom prst="roundRect">
            <a:avLst>
              <a:gd name="adj" fmla="val 7619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6DCFF6">
                <a:alpha val="62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50392" y="2194560"/>
            <a:ext cx="29626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2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Faster decisions</a:t>
            </a:r>
            <a:endParaRPr lang="en-US" sz="1520" dirty="0"/>
          </a:p>
        </p:txBody>
      </p:sp>
      <p:sp>
        <p:nvSpPr>
          <p:cNvPr id="10" name="Text 7"/>
          <p:cNvSpPr/>
          <p:nvPr/>
        </p:nvSpPr>
        <p:spPr>
          <a:xfrm>
            <a:off x="886968" y="2542032"/>
            <a:ext cx="2889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Shared operational visibility</a:t>
            </a:r>
            <a:endParaRPr lang="en-US" sz="1030" dirty="0"/>
          </a:p>
        </p:txBody>
      </p:sp>
      <p:sp>
        <p:nvSpPr>
          <p:cNvPr id="11" name="Shape 8"/>
          <p:cNvSpPr/>
          <p:nvPr/>
        </p:nvSpPr>
        <p:spPr>
          <a:xfrm>
            <a:off x="4407408" y="1993392"/>
            <a:ext cx="3291840" cy="960120"/>
          </a:xfrm>
          <a:prstGeom prst="roundRect">
            <a:avLst>
              <a:gd name="adj" fmla="val 7619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6DCFF6">
                <a:alpha val="62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72000" y="2194560"/>
            <a:ext cx="29626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2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Better delivery</a:t>
            </a:r>
            <a:endParaRPr lang="en-US" sz="1520" dirty="0"/>
          </a:p>
        </p:txBody>
      </p:sp>
      <p:sp>
        <p:nvSpPr>
          <p:cNvPr id="13" name="Text 10"/>
          <p:cNvSpPr/>
          <p:nvPr/>
        </p:nvSpPr>
        <p:spPr>
          <a:xfrm>
            <a:off x="4608576" y="2542032"/>
            <a:ext cx="2889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Risks and delays surfaced earlier</a:t>
            </a:r>
            <a:endParaRPr lang="en-US" sz="1030" dirty="0"/>
          </a:p>
        </p:txBody>
      </p:sp>
      <p:sp>
        <p:nvSpPr>
          <p:cNvPr id="14" name="Shape 11"/>
          <p:cNvSpPr/>
          <p:nvPr/>
        </p:nvSpPr>
        <p:spPr>
          <a:xfrm>
            <a:off x="8129016" y="1993392"/>
            <a:ext cx="3291840" cy="960120"/>
          </a:xfrm>
          <a:prstGeom prst="roundRect">
            <a:avLst>
              <a:gd name="adj" fmla="val 7619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6DCFF6">
                <a:alpha val="62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93608" y="2194560"/>
            <a:ext cx="29626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2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Higher utilization</a:t>
            </a:r>
            <a:endParaRPr lang="en-US" sz="1520" dirty="0"/>
          </a:p>
        </p:txBody>
      </p:sp>
      <p:sp>
        <p:nvSpPr>
          <p:cNvPr id="16" name="Text 13"/>
          <p:cNvSpPr/>
          <p:nvPr/>
        </p:nvSpPr>
        <p:spPr>
          <a:xfrm>
            <a:off x="8330184" y="2542032"/>
            <a:ext cx="2889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Capacity and staffing intelligence</a:t>
            </a:r>
            <a:endParaRPr lang="en-US" sz="1030" dirty="0"/>
          </a:p>
        </p:txBody>
      </p:sp>
      <p:sp>
        <p:nvSpPr>
          <p:cNvPr id="17" name="Shape 14"/>
          <p:cNvSpPr/>
          <p:nvPr/>
        </p:nvSpPr>
        <p:spPr>
          <a:xfrm>
            <a:off x="685800" y="3410712"/>
            <a:ext cx="3291840" cy="960120"/>
          </a:xfrm>
          <a:prstGeom prst="roundRect">
            <a:avLst>
              <a:gd name="adj" fmla="val 7619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6DCFF6">
                <a:alpha val="62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50392" y="3611880"/>
            <a:ext cx="29626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2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Improved payroll readiness</a:t>
            </a:r>
            <a:endParaRPr lang="en-US" sz="1520" dirty="0"/>
          </a:p>
        </p:txBody>
      </p:sp>
      <p:sp>
        <p:nvSpPr>
          <p:cNvPr id="19" name="Text 16"/>
          <p:cNvSpPr/>
          <p:nvPr/>
        </p:nvSpPr>
        <p:spPr>
          <a:xfrm>
            <a:off x="886968" y="3959352"/>
            <a:ext cx="2889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Fewer blockers before processing</a:t>
            </a:r>
            <a:endParaRPr lang="en-US" sz="1030" dirty="0"/>
          </a:p>
        </p:txBody>
      </p:sp>
      <p:sp>
        <p:nvSpPr>
          <p:cNvPr id="20" name="Shape 17"/>
          <p:cNvSpPr/>
          <p:nvPr/>
        </p:nvSpPr>
        <p:spPr>
          <a:xfrm>
            <a:off x="4407408" y="3410712"/>
            <a:ext cx="3291840" cy="960120"/>
          </a:xfrm>
          <a:prstGeom prst="roundRect">
            <a:avLst>
              <a:gd name="adj" fmla="val 7619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D8B365">
                <a:alpha val="6200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0" y="3611880"/>
            <a:ext cx="29626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20" b="1" dirty="0">
                <a:solidFill>
                  <a:srgbClr val="D8B36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Reduced revenue leakage</a:t>
            </a:r>
            <a:endParaRPr lang="en-US" sz="1520" dirty="0"/>
          </a:p>
        </p:txBody>
      </p:sp>
      <p:sp>
        <p:nvSpPr>
          <p:cNvPr id="22" name="Text 19"/>
          <p:cNvSpPr/>
          <p:nvPr/>
        </p:nvSpPr>
        <p:spPr>
          <a:xfrm>
            <a:off x="4608576" y="3959352"/>
            <a:ext cx="2889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Time, billing, and approval controls</a:t>
            </a:r>
            <a:endParaRPr lang="en-US" sz="1030" dirty="0"/>
          </a:p>
        </p:txBody>
      </p:sp>
      <p:sp>
        <p:nvSpPr>
          <p:cNvPr id="23" name="Shape 20"/>
          <p:cNvSpPr/>
          <p:nvPr/>
        </p:nvSpPr>
        <p:spPr>
          <a:xfrm>
            <a:off x="8129016" y="3410712"/>
            <a:ext cx="3291840" cy="960120"/>
          </a:xfrm>
          <a:prstGeom prst="roundRect">
            <a:avLst>
              <a:gd name="adj" fmla="val 7619"/>
            </a:avLst>
          </a:prstGeom>
          <a:solidFill>
            <a:srgbClr val="0D223E">
              <a:alpha val="88000"/>
            </a:srgbClr>
          </a:solidFill>
          <a:ln w="12700">
            <a:solidFill>
              <a:srgbClr val="6DCFF6">
                <a:alpha val="6200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293608" y="3611880"/>
            <a:ext cx="29626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2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Stronger governance</a:t>
            </a:r>
            <a:endParaRPr lang="en-US" sz="1520" dirty="0"/>
          </a:p>
        </p:txBody>
      </p:sp>
      <p:sp>
        <p:nvSpPr>
          <p:cNvPr id="25" name="Text 22"/>
          <p:cNvSpPr/>
          <p:nvPr/>
        </p:nvSpPr>
        <p:spPr>
          <a:xfrm>
            <a:off x="8330184" y="3959352"/>
            <a:ext cx="2889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Audit, policy, and evidence by design</a:t>
            </a:r>
            <a:endParaRPr lang="en-US" sz="1030" dirty="0"/>
          </a:p>
        </p:txBody>
      </p:sp>
      <p:sp>
        <p:nvSpPr>
          <p:cNvPr id="26" name="Shape 23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27" name="Image 1" descr="/mnt/data/tracopus_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29" name="Text 25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24/25</a:t>
            </a:r>
            <a:endParaRPr lang="en-US" sz="82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613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high_detail_futuristic_abstract_tech_illustratio_dark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8111F">
              <a:alpha val="90000"/>
            </a:srgbClr>
          </a:solidFill>
          <a:ln w="12700">
            <a:solidFill>
              <a:srgbClr val="08111F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D8B365">
              <a:alpha val="60000"/>
            </a:srgbClr>
          </a:solidFill>
          <a:ln w="12700">
            <a:solidFill>
              <a:srgbClr val="D8B365">
                <a:alpha val="0"/>
              </a:srgbClr>
            </a:solidFill>
            <a:prstDash val="solid"/>
          </a:ln>
        </p:spPr>
      </p:sp>
      <p:pic>
        <p:nvPicPr>
          <p:cNvPr id="5" name="Image 1" descr="/mnt/data/tracopus_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411480"/>
            <a:ext cx="2487168" cy="53035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21792" y="1207008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Tracopus Enterprise Work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Intelligence Platform</a:t>
            </a:r>
            <a:endParaRPr lang="en-US" sz="3400" dirty="0"/>
          </a:p>
        </p:txBody>
      </p:sp>
      <p:sp>
        <p:nvSpPr>
          <p:cNvPr id="7" name="Shape 3"/>
          <p:cNvSpPr/>
          <p:nvPr/>
        </p:nvSpPr>
        <p:spPr>
          <a:xfrm>
            <a:off x="640080" y="2331720"/>
            <a:ext cx="3200400" cy="0"/>
          </a:xfrm>
          <a:prstGeom prst="line">
            <a:avLst/>
          </a:prstGeom>
          <a:noFill/>
          <a:ln w="25400">
            <a:solidFill>
              <a:srgbClr val="D8B365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640080" y="2633472"/>
            <a:ext cx="6035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4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Unify People, Projects, Resources, Payroll, Finance, Governance, and AI Intelligence in one enterprise operating platform.</a:t>
            </a:r>
            <a:endParaRPr lang="en-US" sz="1740" dirty="0"/>
          </a:p>
        </p:txBody>
      </p:sp>
      <p:sp>
        <p:nvSpPr>
          <p:cNvPr id="9" name="Text 5"/>
          <p:cNvSpPr/>
          <p:nvPr/>
        </p:nvSpPr>
        <p:spPr>
          <a:xfrm>
            <a:off x="640080" y="3502152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i="1" dirty="0">
                <a:solidFill>
                  <a:srgbClr val="D8B36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Platform. Complete Enterprise Execution.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713232" y="4892040"/>
            <a:ext cx="4297680" cy="685800"/>
          </a:xfrm>
          <a:prstGeom prst="roundRect">
            <a:avLst>
              <a:gd name="adj" fmla="val 10667"/>
            </a:avLst>
          </a:prstGeom>
          <a:solidFill>
            <a:srgbClr val="0D223E">
              <a:alpha val="90000"/>
            </a:srgbClr>
          </a:solidFill>
          <a:ln w="12700">
            <a:solidFill>
              <a:srgbClr val="D8B365">
                <a:alpha val="65000"/>
              </a:srgbClr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8000"/>
              </a:srgbClr>
            </a:outerShdw>
          </a:effectLst>
        </p:spPr>
      </p:sp>
      <p:sp>
        <p:nvSpPr>
          <p:cNvPr id="11" name="Text 7"/>
          <p:cNvSpPr/>
          <p:nvPr/>
        </p:nvSpPr>
        <p:spPr>
          <a:xfrm>
            <a:off x="932688" y="5120640"/>
            <a:ext cx="3886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7F4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Ready to unify work, workforce, and intelligence?</a:t>
            </a:r>
            <a:endParaRPr lang="en-US" sz="1450" dirty="0"/>
          </a:p>
        </p:txBody>
      </p:sp>
      <p:sp>
        <p:nvSpPr>
          <p:cNvPr id="12" name="Shape 8"/>
          <p:cNvSpPr/>
          <p:nvPr/>
        </p:nvSpPr>
        <p:spPr>
          <a:xfrm>
            <a:off x="411480" y="6364224"/>
            <a:ext cx="11384280" cy="0"/>
          </a:xfrm>
          <a:prstGeom prst="line">
            <a:avLst/>
          </a:prstGeom>
          <a:noFill/>
          <a:ln w="6350">
            <a:solidFill>
              <a:srgbClr val="D8B365">
                <a:alpha val="38000"/>
              </a:srgbClr>
            </a:solidFill>
            <a:prstDash val="solid"/>
          </a:ln>
        </p:spPr>
      </p:sp>
      <p:pic>
        <p:nvPicPr>
          <p:cNvPr id="13" name="Image 2" descr="/mnt/data/tracopus_logo_transparen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" y="6428232"/>
            <a:ext cx="786384" cy="16459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325880" y="6441948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Work Intelligence Platform</a:t>
            </a:r>
            <a:endParaRPr lang="en-US" sz="820" dirty="0"/>
          </a:p>
        </p:txBody>
      </p:sp>
      <p:sp>
        <p:nvSpPr>
          <p:cNvPr id="15" name="Text 10"/>
          <p:cNvSpPr/>
          <p:nvPr/>
        </p:nvSpPr>
        <p:spPr>
          <a:xfrm>
            <a:off x="11247120" y="6437376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dirty="0">
                <a:solidFill>
                  <a:srgbClr val="B9C4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25/25</a:t>
            </a:r>
            <a:endParaRPr lang="en-US" sz="8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Tracopus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Tracopus Enterprise Work Intelligence Platform</dc:title>
  <dc:subject>Tracopus Enterprise Work Intelligence Platform Sales Deck</dc:subject>
  <dc:creator>Tracopus</dc:creator>
  <cp:lastModifiedBy>Tracopus</cp:lastModifiedBy>
  <cp:revision>1</cp:revision>
  <dcterms:created xsi:type="dcterms:W3CDTF">2026-06-09T20:45:44Z</dcterms:created>
  <dcterms:modified xsi:type="dcterms:W3CDTF">2026-06-09T20:45:44Z</dcterms:modified>
</cp:coreProperties>
</file>